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65" r:id="rId2"/>
    <p:sldId id="275" r:id="rId3"/>
    <p:sldId id="276" r:id="rId4"/>
    <p:sldId id="278" r:id="rId5"/>
    <p:sldId id="279" r:id="rId6"/>
    <p:sldId id="277" r:id="rId7"/>
    <p:sldId id="282" r:id="rId8"/>
    <p:sldId id="304" r:id="rId9"/>
    <p:sldId id="305" r:id="rId10"/>
    <p:sldId id="303" r:id="rId11"/>
    <p:sldId id="283" r:id="rId12"/>
    <p:sldId id="284" r:id="rId13"/>
    <p:sldId id="285" r:id="rId14"/>
    <p:sldId id="281" r:id="rId15"/>
    <p:sldId id="286" r:id="rId16"/>
    <p:sldId id="289" r:id="rId17"/>
    <p:sldId id="288" r:id="rId18"/>
    <p:sldId id="287" r:id="rId19"/>
    <p:sldId id="306" r:id="rId20"/>
    <p:sldId id="308" r:id="rId21"/>
    <p:sldId id="307" r:id="rId22"/>
    <p:sldId id="290" r:id="rId23"/>
    <p:sldId id="291" r:id="rId24"/>
    <p:sldId id="309" r:id="rId25"/>
    <p:sldId id="311" r:id="rId26"/>
    <p:sldId id="310" r:id="rId27"/>
    <p:sldId id="292" r:id="rId28"/>
    <p:sldId id="293" r:id="rId29"/>
    <p:sldId id="294" r:id="rId30"/>
    <p:sldId id="295" r:id="rId31"/>
    <p:sldId id="296" r:id="rId32"/>
    <p:sldId id="298" r:id="rId33"/>
    <p:sldId id="297" r:id="rId34"/>
    <p:sldId id="312" r:id="rId35"/>
    <p:sldId id="313" r:id="rId36"/>
    <p:sldId id="299" r:id="rId37"/>
    <p:sldId id="300" r:id="rId38"/>
    <p:sldId id="301" r:id="rId39"/>
    <p:sldId id="314" r:id="rId40"/>
    <p:sldId id="315" r:id="rId41"/>
    <p:sldId id="316" r:id="rId42"/>
    <p:sldId id="317" r:id="rId43"/>
    <p:sldId id="302" r:id="rId44"/>
  </p:sldIdLst>
  <p:sldSz cx="12188825"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B9575-3E14-40F8-A4CC-237FD73EF183}">
          <p14:sldIdLst>
            <p14:sldId id="265"/>
          </p14:sldIdLst>
        </p14:section>
        <p14:section name="Untitled Section" id="{068EA56C-4353-4D7C-A612-659F15D4C34E}">
          <p14:sldIdLst>
            <p14:sldId id="275"/>
            <p14:sldId id="276"/>
            <p14:sldId id="278"/>
            <p14:sldId id="279"/>
            <p14:sldId id="277"/>
            <p14:sldId id="282"/>
            <p14:sldId id="304"/>
            <p14:sldId id="305"/>
            <p14:sldId id="303"/>
            <p14:sldId id="283"/>
            <p14:sldId id="284"/>
            <p14:sldId id="285"/>
            <p14:sldId id="281"/>
            <p14:sldId id="286"/>
            <p14:sldId id="289"/>
            <p14:sldId id="288"/>
            <p14:sldId id="287"/>
            <p14:sldId id="306"/>
            <p14:sldId id="308"/>
            <p14:sldId id="307"/>
            <p14:sldId id="290"/>
            <p14:sldId id="291"/>
            <p14:sldId id="309"/>
            <p14:sldId id="311"/>
            <p14:sldId id="310"/>
            <p14:sldId id="292"/>
            <p14:sldId id="293"/>
            <p14:sldId id="294"/>
            <p14:sldId id="295"/>
            <p14:sldId id="296"/>
            <p14:sldId id="298"/>
            <p14:sldId id="297"/>
            <p14:sldId id="312"/>
            <p14:sldId id="313"/>
            <p14:sldId id="299"/>
            <p14:sldId id="300"/>
            <p14:sldId id="301"/>
            <p14:sldId id="314"/>
            <p14:sldId id="315"/>
            <p14:sldId id="316"/>
            <p14:sldId id="317"/>
            <p14:sldId id="302"/>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7" autoAdjust="0"/>
  </p:normalViewPr>
  <p:slideViewPr>
    <p:cSldViewPr showGuides="1">
      <p:cViewPr varScale="1">
        <p:scale>
          <a:sx n="81" d="100"/>
          <a:sy n="81" d="100"/>
        </p:scale>
        <p:origin x="67" y="13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6/17/2021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6/17/2021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smtClean="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6/17/2021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6/17/2021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6/17/2021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6/17/2021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6/17/2021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6/17/2021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oracle.com/cd/E17802_01/products/products/servlet/2.1/api/javax.servlet.http.HttpServlet.html" TargetMode="External"/><Relationship Id="rId2" Type="http://schemas.openxmlformats.org/officeDocument/2006/relationships/hyperlink" Target="https://docs.oracle.com/javaee/6/api/javax/servlet/Servle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io-wiki.org/wiki/Service" TargetMode="External"/><Relationship Id="rId2" Type="http://schemas.openxmlformats.org/officeDocument/2006/relationships/hyperlink" Target="https://cio-wiki.org/wiki/Network_Architecture"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io-wiki.org/wiki/Server" TargetMode="External"/><Relationship Id="rId4" Type="http://schemas.openxmlformats.org/officeDocument/2006/relationships/hyperlink" Target="https://cio-wiki.org/wiki/Comput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attacomsian.com/blog/jackson-write-json-fi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Servlet</a:t>
            </a:r>
            <a:endParaRPr lang="en-U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Setup Tomcat</a:t>
            </a:r>
            <a:endParaRPr lang="en-IN" dirty="0"/>
          </a:p>
        </p:txBody>
      </p:sp>
      <p:sp>
        <p:nvSpPr>
          <p:cNvPr id="3" name="Content Placeholder 2"/>
          <p:cNvSpPr>
            <a:spLocks noGrp="1"/>
          </p:cNvSpPr>
          <p:nvPr>
            <p:ph idx="1"/>
          </p:nvPr>
        </p:nvSpPr>
        <p:spPr/>
        <p:txBody>
          <a:bodyPr/>
          <a:lstStyle/>
          <a:p>
            <a:r>
              <a:rPr lang="en-IN" dirty="0" smtClean="0"/>
              <a:t>https</a:t>
            </a:r>
            <a:r>
              <a:rPr lang="en-IN" dirty="0"/>
              <a:t>://tomcat.apache.org/download-80.cgi</a:t>
            </a:r>
          </a:p>
        </p:txBody>
      </p:sp>
    </p:spTree>
    <p:extLst>
      <p:ext uri="{BB962C8B-B14F-4D97-AF65-F5344CB8AC3E}">
        <p14:creationId xmlns:p14="http://schemas.microsoft.com/office/powerpoint/2010/main" val="40362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a:t>
            </a:r>
            <a:endParaRPr lang="en-IN" dirty="0"/>
          </a:p>
        </p:txBody>
      </p:sp>
      <p:sp>
        <p:nvSpPr>
          <p:cNvPr id="3" name="Content Placeholder 2"/>
          <p:cNvSpPr>
            <a:spLocks noGrp="1"/>
          </p:cNvSpPr>
          <p:nvPr>
            <p:ph idx="1"/>
          </p:nvPr>
        </p:nvSpPr>
        <p:spPr/>
        <p:txBody>
          <a:bodyPr/>
          <a:lstStyle/>
          <a:p>
            <a:r>
              <a:rPr lang="en-IN" dirty="0" smtClean="0"/>
              <a:t>Servlet </a:t>
            </a:r>
            <a:r>
              <a:rPr lang="en-IN" dirty="0"/>
              <a:t>is a technology which is used to create a web application.</a:t>
            </a:r>
          </a:p>
          <a:p>
            <a:r>
              <a:rPr lang="en-IN" dirty="0"/>
              <a:t>Servlet is an API that provides many interfaces and classes including documentation.</a:t>
            </a:r>
          </a:p>
          <a:p>
            <a:r>
              <a:rPr lang="en-IN" dirty="0"/>
              <a:t>Servlet is an interface that must be implemented for creating any Servlet.</a:t>
            </a:r>
          </a:p>
          <a:p>
            <a:r>
              <a:rPr lang="en-IN" dirty="0"/>
              <a:t>Servlet is a class that extends the capabilities of the servers and responds to the incoming requests. It can respond to any requests.</a:t>
            </a:r>
          </a:p>
          <a:p>
            <a:r>
              <a:rPr lang="en-IN" dirty="0"/>
              <a:t>Servlet is a web component that is deployed on the server to create a dynamic web page.</a:t>
            </a:r>
          </a:p>
          <a:p>
            <a:endParaRPr lang="en-IN" dirty="0"/>
          </a:p>
        </p:txBody>
      </p:sp>
    </p:spTree>
    <p:extLst>
      <p:ext uri="{BB962C8B-B14F-4D97-AF65-F5344CB8AC3E}">
        <p14:creationId xmlns:p14="http://schemas.microsoft.com/office/powerpoint/2010/main" val="357367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API</a:t>
            </a:r>
            <a:endParaRPr lang="en-IN" dirty="0"/>
          </a:p>
        </p:txBody>
      </p:sp>
      <p:sp>
        <p:nvSpPr>
          <p:cNvPr id="3" name="Content Placeholder 2"/>
          <p:cNvSpPr>
            <a:spLocks noGrp="1"/>
          </p:cNvSpPr>
          <p:nvPr>
            <p:ph idx="1"/>
          </p:nvPr>
        </p:nvSpPr>
        <p:spPr/>
        <p:txBody>
          <a:bodyPr>
            <a:normAutofit fontScale="85000" lnSpcReduction="20000"/>
          </a:bodyPr>
          <a:lstStyle/>
          <a:p>
            <a:r>
              <a:rPr lang="en-IN" dirty="0" err="1" smtClean="0"/>
              <a:t>javax.servlet</a:t>
            </a:r>
            <a:r>
              <a:rPr lang="en-IN" dirty="0"/>
              <a:t> </a:t>
            </a:r>
            <a:r>
              <a:rPr lang="en-IN" dirty="0" smtClean="0"/>
              <a:t>  - Not specific to protocol</a:t>
            </a:r>
          </a:p>
          <a:p>
            <a:pPr lvl="1"/>
            <a:r>
              <a:rPr lang="en-IN" dirty="0" smtClean="0"/>
              <a:t>Interface</a:t>
            </a:r>
          </a:p>
          <a:p>
            <a:pPr lvl="2"/>
            <a:r>
              <a:rPr lang="en-IN" dirty="0" smtClean="0"/>
              <a:t>Servlet</a:t>
            </a:r>
            <a:endParaRPr lang="en-IN" dirty="0"/>
          </a:p>
          <a:p>
            <a:pPr lvl="2"/>
            <a:r>
              <a:rPr lang="en-IN" dirty="0" err="1"/>
              <a:t>ServletRequest</a:t>
            </a:r>
            <a:endParaRPr lang="en-IN" dirty="0"/>
          </a:p>
          <a:p>
            <a:pPr lvl="2"/>
            <a:r>
              <a:rPr lang="en-IN" dirty="0" err="1"/>
              <a:t>ServletResponse</a:t>
            </a:r>
            <a:endParaRPr lang="en-IN" dirty="0"/>
          </a:p>
          <a:p>
            <a:pPr lvl="2"/>
            <a:r>
              <a:rPr lang="en-IN" dirty="0" err="1"/>
              <a:t>RequestDispatcher</a:t>
            </a:r>
            <a:endParaRPr lang="en-IN" dirty="0"/>
          </a:p>
          <a:p>
            <a:pPr lvl="2"/>
            <a:r>
              <a:rPr lang="en-IN" dirty="0" err="1"/>
              <a:t>ServletConfig</a:t>
            </a:r>
            <a:endParaRPr lang="en-IN" dirty="0"/>
          </a:p>
          <a:p>
            <a:pPr lvl="2"/>
            <a:r>
              <a:rPr lang="en-IN" dirty="0" err="1" smtClean="0"/>
              <a:t>ServletContext</a:t>
            </a:r>
            <a:endParaRPr lang="en-IN" dirty="0" smtClean="0"/>
          </a:p>
          <a:p>
            <a:pPr lvl="1"/>
            <a:r>
              <a:rPr lang="en-IN" dirty="0" smtClean="0"/>
              <a:t>Class</a:t>
            </a:r>
          </a:p>
          <a:p>
            <a:pPr lvl="2"/>
            <a:r>
              <a:rPr lang="en-IN" dirty="0" err="1" smtClean="0"/>
              <a:t>GenericServlet</a:t>
            </a:r>
            <a:r>
              <a:rPr lang="en-IN" dirty="0" smtClean="0"/>
              <a:t> </a:t>
            </a:r>
            <a:endParaRPr lang="en-IN" dirty="0"/>
          </a:p>
          <a:p>
            <a:pPr lvl="2"/>
            <a:r>
              <a:rPr lang="en-IN" dirty="0" err="1"/>
              <a:t>ServletInputStream</a:t>
            </a:r>
            <a:endParaRPr lang="en-IN" dirty="0"/>
          </a:p>
          <a:p>
            <a:pPr lvl="2"/>
            <a:r>
              <a:rPr lang="en-IN" dirty="0" err="1"/>
              <a:t>ServletOutputStream</a:t>
            </a:r>
            <a:endParaRPr lang="en-IN" dirty="0"/>
          </a:p>
          <a:p>
            <a:pPr lvl="2"/>
            <a:r>
              <a:rPr lang="en-IN" dirty="0" err="1"/>
              <a:t>ServletRequestWrapper</a:t>
            </a:r>
            <a:endParaRPr lang="en-IN" dirty="0"/>
          </a:p>
          <a:p>
            <a:pPr lvl="2"/>
            <a:r>
              <a:rPr lang="en-IN" dirty="0" err="1"/>
              <a:t>ServletResponseWrapper</a:t>
            </a:r>
            <a:endParaRPr lang="en-IN" dirty="0"/>
          </a:p>
          <a:p>
            <a:pPr lvl="2"/>
            <a:r>
              <a:rPr lang="en-IN" dirty="0" err="1"/>
              <a:t>ServletRequestEvent</a:t>
            </a:r>
            <a:endParaRPr lang="en-IN" dirty="0"/>
          </a:p>
          <a:p>
            <a:pPr lvl="1"/>
            <a:endParaRPr lang="en-IN" dirty="0"/>
          </a:p>
          <a:p>
            <a:r>
              <a:rPr lang="en-IN" dirty="0" smtClean="0"/>
              <a:t> </a:t>
            </a:r>
          </a:p>
          <a:p>
            <a:pPr lvl="2"/>
            <a:endParaRPr lang="en-IN" dirty="0"/>
          </a:p>
        </p:txBody>
      </p:sp>
    </p:spTree>
    <p:extLst>
      <p:ext uri="{BB962C8B-B14F-4D97-AF65-F5344CB8AC3E}">
        <p14:creationId xmlns:p14="http://schemas.microsoft.com/office/powerpoint/2010/main" val="271067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API</a:t>
            </a:r>
            <a:endParaRPr lang="en-IN" dirty="0"/>
          </a:p>
        </p:txBody>
      </p:sp>
      <p:sp>
        <p:nvSpPr>
          <p:cNvPr id="3" name="Content Placeholder 2"/>
          <p:cNvSpPr>
            <a:spLocks noGrp="1"/>
          </p:cNvSpPr>
          <p:nvPr>
            <p:ph idx="1"/>
          </p:nvPr>
        </p:nvSpPr>
        <p:spPr/>
        <p:txBody>
          <a:bodyPr>
            <a:normAutofit/>
          </a:bodyPr>
          <a:lstStyle/>
          <a:p>
            <a:r>
              <a:rPr lang="en-IN" dirty="0" err="1"/>
              <a:t>javax.servlet.http</a:t>
            </a:r>
            <a:r>
              <a:rPr lang="en-IN" dirty="0"/>
              <a:t>     -    Specific to http protocol</a:t>
            </a:r>
          </a:p>
          <a:p>
            <a:pPr lvl="1"/>
            <a:r>
              <a:rPr lang="en-IN" dirty="0" smtClean="0"/>
              <a:t>Interfaces</a:t>
            </a:r>
            <a:endParaRPr lang="en-IN" dirty="0"/>
          </a:p>
          <a:p>
            <a:pPr lvl="2"/>
            <a:r>
              <a:rPr lang="en-IN" dirty="0" err="1"/>
              <a:t>HttpServletRequest</a:t>
            </a:r>
            <a:endParaRPr lang="en-IN" dirty="0"/>
          </a:p>
          <a:p>
            <a:pPr lvl="2"/>
            <a:r>
              <a:rPr lang="en-IN" dirty="0" err="1"/>
              <a:t>HttpServletResponse</a:t>
            </a:r>
            <a:endParaRPr lang="en-IN" dirty="0"/>
          </a:p>
          <a:p>
            <a:pPr lvl="2"/>
            <a:r>
              <a:rPr lang="en-IN" dirty="0" err="1"/>
              <a:t>HttpSession</a:t>
            </a:r>
            <a:endParaRPr lang="en-IN" dirty="0"/>
          </a:p>
          <a:p>
            <a:pPr lvl="2"/>
            <a:r>
              <a:rPr lang="en-IN" dirty="0" err="1" smtClean="0"/>
              <a:t>HttpSessionListener</a:t>
            </a:r>
            <a:endParaRPr lang="en-IN" dirty="0" smtClean="0"/>
          </a:p>
          <a:p>
            <a:pPr lvl="1"/>
            <a:r>
              <a:rPr lang="en-IN" dirty="0" smtClean="0"/>
              <a:t>Class</a:t>
            </a:r>
          </a:p>
          <a:p>
            <a:pPr lvl="2"/>
            <a:r>
              <a:rPr lang="en-IN" dirty="0" err="1"/>
              <a:t>HttpServlet</a:t>
            </a:r>
            <a:endParaRPr lang="en-IN" dirty="0"/>
          </a:p>
          <a:p>
            <a:pPr lvl="2"/>
            <a:r>
              <a:rPr lang="en-IN" dirty="0"/>
              <a:t>Cookie</a:t>
            </a:r>
          </a:p>
          <a:p>
            <a:pPr lvl="2"/>
            <a:r>
              <a:rPr lang="en-IN" dirty="0" err="1"/>
              <a:t>HttpServletRequestWrapper</a:t>
            </a:r>
            <a:endParaRPr lang="en-IN" dirty="0"/>
          </a:p>
          <a:p>
            <a:pPr lvl="2"/>
            <a:r>
              <a:rPr lang="en-IN" dirty="0" err="1"/>
              <a:t>HttpServletResponseWrapper</a:t>
            </a:r>
            <a:endParaRPr lang="en-IN" dirty="0"/>
          </a:p>
          <a:p>
            <a:pPr lvl="2"/>
            <a:endParaRPr lang="en-IN" dirty="0"/>
          </a:p>
          <a:p>
            <a:pPr lvl="1"/>
            <a:endParaRPr lang="en-IN" dirty="0"/>
          </a:p>
        </p:txBody>
      </p:sp>
    </p:spTree>
    <p:extLst>
      <p:ext uri="{BB962C8B-B14F-4D97-AF65-F5344CB8AC3E}">
        <p14:creationId xmlns:p14="http://schemas.microsoft.com/office/powerpoint/2010/main" val="4870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Architecture</a:t>
            </a:r>
            <a:endParaRPr lang="en-IN" dirty="0"/>
          </a:p>
        </p:txBody>
      </p:sp>
      <p:pic>
        <p:nvPicPr>
          <p:cNvPr id="5" name="Content Placeholder 4"/>
          <p:cNvPicPr>
            <a:picLocks noGrp="1" noChangeAspect="1"/>
          </p:cNvPicPr>
          <p:nvPr>
            <p:ph idx="1"/>
          </p:nvPr>
        </p:nvPicPr>
        <p:blipFill>
          <a:blip r:embed="rId2"/>
          <a:stretch>
            <a:fillRect/>
          </a:stretch>
        </p:blipFill>
        <p:spPr>
          <a:xfrm>
            <a:off x="1989956" y="1484784"/>
            <a:ext cx="7848872" cy="4434390"/>
          </a:xfrm>
          <a:prstGeom prst="rect">
            <a:avLst/>
          </a:prstGeom>
        </p:spPr>
      </p:pic>
    </p:spTree>
    <p:extLst>
      <p:ext uri="{BB962C8B-B14F-4D97-AF65-F5344CB8AC3E}">
        <p14:creationId xmlns:p14="http://schemas.microsoft.com/office/powerpoint/2010/main" val="8565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a:t>
            </a:r>
            <a:r>
              <a:rPr lang="en-IN" dirty="0" err="1" smtClean="0"/>
              <a:t>LifeCycle</a:t>
            </a:r>
            <a:endParaRPr lang="en-IN" dirty="0"/>
          </a:p>
        </p:txBody>
      </p:sp>
      <p:sp>
        <p:nvSpPr>
          <p:cNvPr id="3" name="Content Placeholder 2"/>
          <p:cNvSpPr>
            <a:spLocks noGrp="1"/>
          </p:cNvSpPr>
          <p:nvPr>
            <p:ph idx="1"/>
          </p:nvPr>
        </p:nvSpPr>
        <p:spPr>
          <a:xfrm>
            <a:off x="765820" y="1268761"/>
            <a:ext cx="10873207" cy="4751040"/>
          </a:xfrm>
        </p:spPr>
        <p:txBody>
          <a:bodyPr>
            <a:normAutofit/>
          </a:bodyPr>
          <a:lstStyle/>
          <a:p>
            <a:pPr marL="457200" indent="-457200">
              <a:buFont typeface="+mj-lt"/>
              <a:buAutoNum type="arabicPeriod"/>
            </a:pPr>
            <a:r>
              <a:rPr lang="en-IN" dirty="0" smtClean="0"/>
              <a:t>Load the Servlet Class</a:t>
            </a:r>
          </a:p>
          <a:p>
            <a:pPr marL="457200" indent="-457200">
              <a:buFont typeface="+mj-lt"/>
              <a:buAutoNum type="arabicPeriod"/>
            </a:pPr>
            <a:r>
              <a:rPr lang="en-IN" dirty="0" smtClean="0"/>
              <a:t>Create Servlet instance</a:t>
            </a:r>
          </a:p>
          <a:p>
            <a:pPr marL="457200" indent="-457200">
              <a:buFont typeface="+mj-lt"/>
              <a:buAutoNum type="arabicPeriod"/>
            </a:pPr>
            <a:r>
              <a:rPr lang="en-IN" dirty="0" smtClean="0"/>
              <a:t>Call </a:t>
            </a:r>
            <a:r>
              <a:rPr lang="en-IN" dirty="0" err="1" smtClean="0"/>
              <a:t>init</a:t>
            </a:r>
            <a:r>
              <a:rPr lang="en-IN" dirty="0"/>
              <a:t> </a:t>
            </a:r>
            <a:r>
              <a:rPr lang="en-IN" dirty="0" smtClean="0"/>
              <a:t>()    -</a:t>
            </a:r>
            <a:r>
              <a:rPr lang="en-IN" sz="1600" b="1" dirty="0"/>
              <a:t>public</a:t>
            </a:r>
            <a:r>
              <a:rPr lang="en-IN" sz="1600" dirty="0"/>
              <a:t> </a:t>
            </a:r>
            <a:r>
              <a:rPr lang="en-IN" sz="1600" b="1" dirty="0"/>
              <a:t>void</a:t>
            </a:r>
            <a:r>
              <a:rPr lang="en-IN" sz="1600" dirty="0"/>
              <a:t> </a:t>
            </a:r>
            <a:r>
              <a:rPr lang="en-IN" sz="1600" dirty="0" err="1"/>
              <a:t>init</a:t>
            </a:r>
            <a:r>
              <a:rPr lang="en-IN" sz="1600" dirty="0"/>
              <a:t>(</a:t>
            </a:r>
            <a:r>
              <a:rPr lang="en-IN" sz="1600" dirty="0" err="1"/>
              <a:t>ServletConfig</a:t>
            </a:r>
            <a:r>
              <a:rPr lang="en-IN" sz="1600" dirty="0"/>
              <a:t> </a:t>
            </a:r>
            <a:r>
              <a:rPr lang="en-IN" sz="1600" dirty="0" err="1"/>
              <a:t>config</a:t>
            </a:r>
            <a:r>
              <a:rPr lang="en-IN" sz="1600" dirty="0"/>
              <a:t>) </a:t>
            </a:r>
            <a:r>
              <a:rPr lang="en-IN" sz="1600" b="1" dirty="0"/>
              <a:t>throws</a:t>
            </a:r>
            <a:r>
              <a:rPr lang="en-IN" sz="1600" dirty="0"/>
              <a:t> </a:t>
            </a:r>
            <a:r>
              <a:rPr lang="en-IN" sz="1600" dirty="0" err="1"/>
              <a:t>ServletException</a:t>
            </a:r>
            <a:r>
              <a:rPr lang="en-IN" sz="1600" dirty="0"/>
              <a:t>  </a:t>
            </a:r>
          </a:p>
          <a:p>
            <a:pPr marL="457200" indent="-457200">
              <a:buFont typeface="+mj-lt"/>
              <a:buAutoNum type="arabicPeriod"/>
            </a:pPr>
            <a:r>
              <a:rPr lang="en-IN" dirty="0" smtClean="0"/>
              <a:t>Call Service() - </a:t>
            </a:r>
            <a:r>
              <a:rPr lang="en-IN" sz="1600" b="1" dirty="0"/>
              <a:t>public</a:t>
            </a:r>
            <a:r>
              <a:rPr lang="en-IN" sz="1600" dirty="0"/>
              <a:t> </a:t>
            </a:r>
            <a:r>
              <a:rPr lang="en-IN" sz="1600" b="1" dirty="0"/>
              <a:t>void</a:t>
            </a:r>
            <a:r>
              <a:rPr lang="en-IN" sz="1600" dirty="0"/>
              <a:t> service(</a:t>
            </a:r>
            <a:r>
              <a:rPr lang="en-IN" sz="1600" dirty="0" err="1"/>
              <a:t>ServletRequest</a:t>
            </a:r>
            <a:r>
              <a:rPr lang="en-IN" sz="1600" dirty="0"/>
              <a:t> request, </a:t>
            </a:r>
            <a:r>
              <a:rPr lang="en-IN" sz="1600" dirty="0" err="1"/>
              <a:t>ServletResponse</a:t>
            </a:r>
            <a:r>
              <a:rPr lang="en-IN" sz="1600" dirty="0"/>
              <a:t> response)    </a:t>
            </a:r>
            <a:r>
              <a:rPr lang="en-IN" sz="1600" b="1" dirty="0"/>
              <a:t>throws</a:t>
            </a:r>
            <a:r>
              <a:rPr lang="en-IN" sz="1600" dirty="0"/>
              <a:t> </a:t>
            </a:r>
            <a:r>
              <a:rPr lang="en-IN" sz="1600" dirty="0" err="1"/>
              <a:t>ServletException</a:t>
            </a:r>
            <a:r>
              <a:rPr lang="en-IN" sz="1600" dirty="0"/>
              <a:t>, </a:t>
            </a:r>
            <a:r>
              <a:rPr lang="en-IN" sz="1600" dirty="0" err="1"/>
              <a:t>IOException</a:t>
            </a:r>
            <a:r>
              <a:rPr lang="en-IN" sz="1600" dirty="0"/>
              <a:t>  </a:t>
            </a:r>
            <a:endParaRPr lang="en-IN" sz="1600" dirty="0" smtClean="0"/>
          </a:p>
          <a:p>
            <a:pPr marL="457200" indent="-457200">
              <a:buFont typeface="+mj-lt"/>
              <a:buAutoNum type="arabicPeriod"/>
            </a:pPr>
            <a:r>
              <a:rPr lang="en-IN" dirty="0" smtClean="0"/>
              <a:t>Call destroy() - </a:t>
            </a:r>
            <a:r>
              <a:rPr lang="en-IN" sz="1600" b="1" dirty="0"/>
              <a:t>public</a:t>
            </a:r>
            <a:r>
              <a:rPr lang="en-IN" sz="1600" dirty="0"/>
              <a:t> </a:t>
            </a:r>
            <a:r>
              <a:rPr lang="en-IN" sz="1600" b="1" dirty="0"/>
              <a:t>void</a:t>
            </a:r>
            <a:r>
              <a:rPr lang="en-IN" sz="1600" dirty="0"/>
              <a:t> destroy()  </a:t>
            </a:r>
            <a:endParaRPr lang="en-IN" dirty="0"/>
          </a:p>
          <a:p>
            <a:pPr marL="457200" indent="-457200">
              <a:buFont typeface="+mj-lt"/>
              <a:buAutoNum type="arabicPeriod"/>
            </a:pPr>
            <a:endParaRPr lang="en-IN" dirty="0" smtClean="0"/>
          </a:p>
        </p:txBody>
      </p:sp>
      <p:sp>
        <p:nvSpPr>
          <p:cNvPr id="4" name="TextBox 3"/>
          <p:cNvSpPr txBox="1"/>
          <p:nvPr/>
        </p:nvSpPr>
        <p:spPr>
          <a:xfrm>
            <a:off x="1053852" y="5229200"/>
            <a:ext cx="10422084" cy="646331"/>
          </a:xfrm>
          <a:prstGeom prst="rect">
            <a:avLst/>
          </a:prstGeom>
          <a:noFill/>
        </p:spPr>
        <p:txBody>
          <a:bodyPr wrap="none" rtlCol="0">
            <a:spAutoFit/>
          </a:bodyPr>
          <a:lstStyle/>
          <a:p>
            <a:r>
              <a:rPr lang="en-IN" dirty="0">
                <a:hlinkClick r:id="rId2"/>
              </a:rPr>
              <a:t>https://</a:t>
            </a:r>
            <a:r>
              <a:rPr lang="en-IN" dirty="0" smtClean="0">
                <a:hlinkClick r:id="rId2"/>
              </a:rPr>
              <a:t>docs.oracle.com/javaee/6/api/javax/servlet/Servlet.html</a:t>
            </a:r>
            <a:endParaRPr lang="en-IN" dirty="0" smtClean="0"/>
          </a:p>
          <a:p>
            <a:r>
              <a:rPr lang="en-IN" dirty="0">
                <a:hlinkClick r:id="rId3"/>
              </a:rPr>
              <a:t>https://</a:t>
            </a:r>
            <a:r>
              <a:rPr lang="en-IN" dirty="0" smtClean="0">
                <a:hlinkClick r:id="rId3"/>
              </a:rPr>
              <a:t>docs.oracle.com/cd/E17802_01/products/products/servlet/2.1/api/javax.servlet.http.HttpServlet.html</a:t>
            </a:r>
            <a:r>
              <a:rPr lang="en-IN" dirty="0" smtClean="0"/>
              <a:t> </a:t>
            </a:r>
            <a:endParaRPr lang="en-IN" dirty="0"/>
          </a:p>
        </p:txBody>
      </p:sp>
    </p:spTree>
    <p:extLst>
      <p:ext uri="{BB962C8B-B14F-4D97-AF65-F5344CB8AC3E}">
        <p14:creationId xmlns:p14="http://schemas.microsoft.com/office/powerpoint/2010/main" val="120881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Web Container Works?</a:t>
            </a:r>
            <a:endParaRPr lang="en-IN" dirty="0"/>
          </a:p>
        </p:txBody>
      </p:sp>
      <p:sp>
        <p:nvSpPr>
          <p:cNvPr id="3" name="Content Placeholder 2"/>
          <p:cNvSpPr>
            <a:spLocks noGrp="1"/>
          </p:cNvSpPr>
          <p:nvPr>
            <p:ph idx="1"/>
          </p:nvPr>
        </p:nvSpPr>
        <p:spPr/>
        <p:txBody>
          <a:bodyPr>
            <a:normAutofit fontScale="92500"/>
          </a:bodyPr>
          <a:lstStyle/>
          <a:p>
            <a:r>
              <a:rPr lang="en-IN" dirty="0"/>
              <a:t>maps the request with the servlet in the web.xml file.</a:t>
            </a:r>
          </a:p>
          <a:p>
            <a:r>
              <a:rPr lang="en-IN" dirty="0"/>
              <a:t>creates request and response objects for this request</a:t>
            </a:r>
          </a:p>
          <a:p>
            <a:r>
              <a:rPr lang="en-IN" dirty="0"/>
              <a:t>calls the service method on the thread</a:t>
            </a:r>
          </a:p>
          <a:p>
            <a:r>
              <a:rPr lang="en-IN" dirty="0"/>
              <a:t>The public service method internally calls the protected service method</a:t>
            </a:r>
          </a:p>
          <a:p>
            <a:r>
              <a:rPr lang="en-IN" dirty="0"/>
              <a:t>The protected service method calls the </a:t>
            </a:r>
            <a:r>
              <a:rPr lang="en-IN" dirty="0" err="1"/>
              <a:t>doGet</a:t>
            </a:r>
            <a:r>
              <a:rPr lang="en-IN" dirty="0"/>
              <a:t> method depending on the type of request.</a:t>
            </a:r>
          </a:p>
          <a:p>
            <a:r>
              <a:rPr lang="en-IN" dirty="0"/>
              <a:t>The </a:t>
            </a:r>
            <a:r>
              <a:rPr lang="en-IN" dirty="0" err="1"/>
              <a:t>doGet</a:t>
            </a:r>
            <a:r>
              <a:rPr lang="en-IN" dirty="0"/>
              <a:t> method generates the response and it is passed to the client.</a:t>
            </a:r>
          </a:p>
          <a:p>
            <a:r>
              <a:rPr lang="en-IN" dirty="0"/>
              <a:t>After sending the response, the web container deletes the request and response objects. The thread is contained in the thread pool or deleted depends on the server implementation.</a:t>
            </a:r>
          </a:p>
          <a:p>
            <a:endParaRPr lang="en-IN" dirty="0"/>
          </a:p>
        </p:txBody>
      </p:sp>
    </p:spTree>
    <p:extLst>
      <p:ext uri="{BB962C8B-B14F-4D97-AF65-F5344CB8AC3E}">
        <p14:creationId xmlns:p14="http://schemas.microsoft.com/office/powerpoint/2010/main" val="413189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Ways to Create Servlet</a:t>
            </a:r>
            <a:endParaRPr lang="en-IN" dirty="0"/>
          </a:p>
        </p:txBody>
      </p:sp>
      <p:sp>
        <p:nvSpPr>
          <p:cNvPr id="3" name="Content Placeholder 2"/>
          <p:cNvSpPr>
            <a:spLocks noGrp="1"/>
          </p:cNvSpPr>
          <p:nvPr>
            <p:ph idx="1"/>
          </p:nvPr>
        </p:nvSpPr>
        <p:spPr/>
        <p:txBody>
          <a:bodyPr/>
          <a:lstStyle/>
          <a:p>
            <a:r>
              <a:rPr lang="en-IN" dirty="0"/>
              <a:t>By implementing the Servlet interface</a:t>
            </a:r>
          </a:p>
          <a:p>
            <a:r>
              <a:rPr lang="en-IN" dirty="0"/>
              <a:t>By inheriting the </a:t>
            </a:r>
            <a:r>
              <a:rPr lang="en-IN" dirty="0" err="1"/>
              <a:t>GenericServlet</a:t>
            </a:r>
            <a:r>
              <a:rPr lang="en-IN" dirty="0"/>
              <a:t> class</a:t>
            </a:r>
          </a:p>
          <a:p>
            <a:r>
              <a:rPr lang="en-IN" dirty="0"/>
              <a:t>By inheriting the </a:t>
            </a:r>
            <a:r>
              <a:rPr lang="en-IN" dirty="0" err="1"/>
              <a:t>HttpServlet</a:t>
            </a:r>
            <a:r>
              <a:rPr lang="en-IN" dirty="0"/>
              <a:t> class</a:t>
            </a:r>
          </a:p>
          <a:p>
            <a:endParaRPr lang="en-IN" dirty="0"/>
          </a:p>
        </p:txBody>
      </p:sp>
    </p:spTree>
    <p:extLst>
      <p:ext uri="{BB962C8B-B14F-4D97-AF65-F5344CB8AC3E}">
        <p14:creationId xmlns:p14="http://schemas.microsoft.com/office/powerpoint/2010/main" val="11161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Hello Servlet</a:t>
            </a:r>
            <a:endParaRPr lang="en-IN" dirty="0"/>
          </a:p>
        </p:txBody>
      </p:sp>
      <p:sp>
        <p:nvSpPr>
          <p:cNvPr id="3" name="Content Placeholder 2"/>
          <p:cNvSpPr>
            <a:spLocks noGrp="1"/>
          </p:cNvSpPr>
          <p:nvPr>
            <p:ph idx="1"/>
          </p:nvPr>
        </p:nvSpPr>
        <p:spPr>
          <a:xfrm>
            <a:off x="1522413" y="1342256"/>
            <a:ext cx="9134391" cy="4751040"/>
          </a:xfrm>
        </p:spPr>
        <p:txBody>
          <a:bodyPr/>
          <a:lstStyle/>
          <a:p>
            <a:r>
              <a:rPr lang="en-IN" dirty="0" smtClean="0"/>
              <a:t>Refer –</a:t>
            </a:r>
          </a:p>
          <a:p>
            <a:pPr lvl="1"/>
            <a:r>
              <a:rPr lang="en-IN" dirty="0" smtClean="0"/>
              <a:t>Open Eclipse 2021-03</a:t>
            </a:r>
          </a:p>
          <a:p>
            <a:pPr lvl="1"/>
            <a:r>
              <a:rPr lang="en-IN" dirty="0" smtClean="0"/>
              <a:t>Create Dynamic Project</a:t>
            </a:r>
          </a:p>
          <a:p>
            <a:r>
              <a:rPr lang="en-IN" dirty="0" smtClean="0"/>
              <a:t>How to create a WAR file</a:t>
            </a:r>
          </a:p>
          <a:p>
            <a:pPr lvl="2"/>
            <a:r>
              <a:rPr lang="en-IN" dirty="0"/>
              <a:t>D:\Revature-2021-May\JavaFullStack3.1\Week2_Day12345\Hello&gt;jar -</a:t>
            </a:r>
            <a:r>
              <a:rPr lang="en-IN" dirty="0" err="1"/>
              <a:t>cvf</a:t>
            </a:r>
            <a:r>
              <a:rPr lang="en-IN" dirty="0"/>
              <a:t> </a:t>
            </a:r>
            <a:r>
              <a:rPr lang="en-IN" dirty="0" err="1"/>
              <a:t>hello.war</a:t>
            </a:r>
            <a:r>
              <a:rPr lang="en-IN" dirty="0"/>
              <a:t> *</a:t>
            </a:r>
          </a:p>
        </p:txBody>
      </p:sp>
      <p:pic>
        <p:nvPicPr>
          <p:cNvPr id="4" name="Picture 3"/>
          <p:cNvPicPr>
            <a:picLocks noChangeAspect="1"/>
          </p:cNvPicPr>
          <p:nvPr/>
        </p:nvPicPr>
        <p:blipFill>
          <a:blip r:embed="rId2"/>
          <a:stretch>
            <a:fillRect/>
          </a:stretch>
        </p:blipFill>
        <p:spPr>
          <a:xfrm>
            <a:off x="7818071" y="0"/>
            <a:ext cx="4390086" cy="1615948"/>
          </a:xfrm>
          <a:prstGeom prst="rect">
            <a:avLst/>
          </a:prstGeom>
        </p:spPr>
      </p:pic>
      <p:pic>
        <p:nvPicPr>
          <p:cNvPr id="5" name="Picture 4"/>
          <p:cNvPicPr>
            <a:picLocks noChangeAspect="1"/>
          </p:cNvPicPr>
          <p:nvPr/>
        </p:nvPicPr>
        <p:blipFill>
          <a:blip r:embed="rId3"/>
          <a:stretch>
            <a:fillRect/>
          </a:stretch>
        </p:blipFill>
        <p:spPr>
          <a:xfrm>
            <a:off x="5806380" y="3861048"/>
            <a:ext cx="5364945" cy="2552921"/>
          </a:xfrm>
          <a:prstGeom prst="rect">
            <a:avLst/>
          </a:prstGeom>
        </p:spPr>
      </p:pic>
    </p:spTree>
    <p:extLst>
      <p:ext uri="{BB962C8B-B14F-4D97-AF65-F5344CB8AC3E}">
        <p14:creationId xmlns:p14="http://schemas.microsoft.com/office/powerpoint/2010/main" val="38680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Web.xml</a:t>
            </a:r>
            <a:endParaRPr lang="en-IN" dirty="0"/>
          </a:p>
        </p:txBody>
      </p:sp>
      <p:sp>
        <p:nvSpPr>
          <p:cNvPr id="3" name="Content Placeholder 2"/>
          <p:cNvSpPr>
            <a:spLocks noGrp="1"/>
          </p:cNvSpPr>
          <p:nvPr>
            <p:ph idx="1"/>
          </p:nvPr>
        </p:nvSpPr>
        <p:spPr/>
        <p:txBody>
          <a:bodyPr>
            <a:normAutofit lnSpcReduction="10000"/>
          </a:bodyPr>
          <a:lstStyle/>
          <a:p>
            <a:r>
              <a:rPr lang="en-IN" dirty="0"/>
              <a:t> &lt;servlet&gt;  </a:t>
            </a:r>
          </a:p>
          <a:p>
            <a:r>
              <a:rPr lang="en-IN" dirty="0"/>
              <a:t>&lt;servlet-name&gt;wish&lt;/servlet-name&gt;  </a:t>
            </a:r>
          </a:p>
          <a:p>
            <a:r>
              <a:rPr lang="en-IN" dirty="0"/>
              <a:t>&lt;servlet-class&gt;</a:t>
            </a:r>
            <a:r>
              <a:rPr lang="en-IN" dirty="0" err="1"/>
              <a:t>com.test.HelloServlet</a:t>
            </a:r>
            <a:r>
              <a:rPr lang="en-IN" dirty="0"/>
              <a:t>&lt;/servlet-class&gt;  </a:t>
            </a:r>
          </a:p>
          <a:p>
            <a:r>
              <a:rPr lang="en-IN" dirty="0" smtClean="0"/>
              <a:t>&lt;/</a:t>
            </a:r>
            <a:r>
              <a:rPr lang="en-IN" dirty="0"/>
              <a:t>servlet&gt;  </a:t>
            </a:r>
          </a:p>
          <a:p>
            <a:r>
              <a:rPr lang="en-IN" dirty="0"/>
              <a:t>  </a:t>
            </a:r>
          </a:p>
          <a:p>
            <a:r>
              <a:rPr lang="en-IN" dirty="0"/>
              <a:t>&lt;servlet-mapping&gt;  </a:t>
            </a:r>
          </a:p>
          <a:p>
            <a:r>
              <a:rPr lang="en-IN" dirty="0"/>
              <a:t>&lt;servlet-name&gt;wish&lt;/servlet-name&gt;  </a:t>
            </a:r>
          </a:p>
          <a:p>
            <a:r>
              <a:rPr lang="en-IN" dirty="0"/>
              <a:t>&lt;</a:t>
            </a:r>
            <a:r>
              <a:rPr lang="en-IN" dirty="0" err="1"/>
              <a:t>url</a:t>
            </a:r>
            <a:r>
              <a:rPr lang="en-IN" dirty="0"/>
              <a:t>-pattern&gt;/</a:t>
            </a:r>
            <a:r>
              <a:rPr lang="en-IN" dirty="0" err="1"/>
              <a:t>HelloServlet</a:t>
            </a:r>
            <a:r>
              <a:rPr lang="en-IN" dirty="0"/>
              <a:t>&lt;/</a:t>
            </a:r>
            <a:r>
              <a:rPr lang="en-IN" dirty="0" err="1"/>
              <a:t>url</a:t>
            </a:r>
            <a:r>
              <a:rPr lang="en-IN" dirty="0"/>
              <a:t>-pattern&gt;  </a:t>
            </a:r>
          </a:p>
          <a:p>
            <a:r>
              <a:rPr lang="en-IN" dirty="0"/>
              <a:t>&lt;/servlet-mapping&gt; </a:t>
            </a:r>
          </a:p>
        </p:txBody>
      </p:sp>
    </p:spTree>
    <p:extLst>
      <p:ext uri="{BB962C8B-B14F-4D97-AF65-F5344CB8AC3E}">
        <p14:creationId xmlns:p14="http://schemas.microsoft.com/office/powerpoint/2010/main" val="40168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TOC</a:t>
            </a:r>
            <a:endParaRPr lang="en-IN" dirty="0"/>
          </a:p>
        </p:txBody>
      </p:sp>
      <p:sp>
        <p:nvSpPr>
          <p:cNvPr id="3" name="Content Placeholder 2"/>
          <p:cNvSpPr>
            <a:spLocks noGrp="1"/>
          </p:cNvSpPr>
          <p:nvPr>
            <p:ph idx="1"/>
          </p:nvPr>
        </p:nvSpPr>
        <p:spPr/>
        <p:txBody>
          <a:bodyPr>
            <a:normAutofit fontScale="62500" lnSpcReduction="20000"/>
          </a:bodyPr>
          <a:lstStyle/>
          <a:p>
            <a:pPr marL="0" indent="0">
              <a:buNone/>
            </a:pPr>
            <a:r>
              <a:rPr lang="en-IN" dirty="0"/>
              <a:t>-Client and Server</a:t>
            </a:r>
          </a:p>
          <a:p>
            <a:pPr marL="0" indent="0">
              <a:buNone/>
            </a:pPr>
            <a:r>
              <a:rPr lang="en-IN" dirty="0" smtClean="0"/>
              <a:t>- </a:t>
            </a:r>
            <a:r>
              <a:rPr lang="en-IN" dirty="0"/>
              <a:t>Tomcat installation</a:t>
            </a:r>
          </a:p>
          <a:p>
            <a:pPr marL="0" indent="0">
              <a:buNone/>
            </a:pPr>
            <a:r>
              <a:rPr lang="en-IN" dirty="0" smtClean="0"/>
              <a:t>- </a:t>
            </a:r>
            <a:r>
              <a:rPr lang="en-IN" dirty="0"/>
              <a:t>Servlet Architecture</a:t>
            </a:r>
          </a:p>
          <a:p>
            <a:pPr marL="0" indent="0">
              <a:buNone/>
            </a:pPr>
            <a:r>
              <a:rPr lang="en-IN" dirty="0" smtClean="0"/>
              <a:t>- </a:t>
            </a:r>
            <a:r>
              <a:rPr lang="en-IN" dirty="0" err="1"/>
              <a:t>LifeCycle</a:t>
            </a:r>
            <a:r>
              <a:rPr lang="en-IN" dirty="0"/>
              <a:t> of Servlet</a:t>
            </a:r>
          </a:p>
          <a:p>
            <a:pPr marL="0" indent="0">
              <a:buNone/>
            </a:pPr>
            <a:r>
              <a:rPr lang="en-IN" dirty="0" smtClean="0"/>
              <a:t>- </a:t>
            </a:r>
            <a:r>
              <a:rPr lang="en-IN" dirty="0"/>
              <a:t>Servlet API </a:t>
            </a:r>
          </a:p>
          <a:p>
            <a:pPr marL="0" indent="0">
              <a:buNone/>
            </a:pPr>
            <a:r>
              <a:rPr lang="en-IN" dirty="0" smtClean="0"/>
              <a:t>- </a:t>
            </a:r>
            <a:r>
              <a:rPr lang="en-IN" dirty="0" err="1"/>
              <a:t>HelloServlet</a:t>
            </a:r>
            <a:endParaRPr lang="en-IN" dirty="0"/>
          </a:p>
          <a:p>
            <a:pPr marL="0" indent="0">
              <a:buNone/>
            </a:pPr>
            <a:r>
              <a:rPr lang="en-IN" dirty="0" smtClean="0"/>
              <a:t>- </a:t>
            </a:r>
            <a:r>
              <a:rPr lang="en-IN" dirty="0" err="1"/>
              <a:t>HttpSession</a:t>
            </a:r>
            <a:r>
              <a:rPr lang="en-IN" dirty="0"/>
              <a:t> </a:t>
            </a:r>
          </a:p>
          <a:p>
            <a:pPr marL="0" indent="0">
              <a:buNone/>
            </a:pPr>
            <a:r>
              <a:rPr lang="en-IN" dirty="0" smtClean="0"/>
              <a:t>- </a:t>
            </a:r>
            <a:r>
              <a:rPr lang="en-IN" dirty="0"/>
              <a:t>URL Rewriting</a:t>
            </a:r>
          </a:p>
          <a:p>
            <a:pPr marL="0" indent="0">
              <a:buNone/>
            </a:pPr>
            <a:r>
              <a:rPr lang="en-IN" dirty="0" smtClean="0"/>
              <a:t>- </a:t>
            </a:r>
            <a:r>
              <a:rPr lang="en-IN" dirty="0"/>
              <a:t>Cookies</a:t>
            </a:r>
          </a:p>
          <a:p>
            <a:pPr marL="0" indent="0">
              <a:buNone/>
            </a:pPr>
            <a:r>
              <a:rPr lang="en-IN" dirty="0" smtClean="0"/>
              <a:t>- </a:t>
            </a:r>
            <a:r>
              <a:rPr lang="en-IN" dirty="0"/>
              <a:t>Servlet </a:t>
            </a:r>
            <a:r>
              <a:rPr lang="en-IN" dirty="0" err="1"/>
              <a:t>Config</a:t>
            </a:r>
            <a:r>
              <a:rPr lang="en-IN" dirty="0"/>
              <a:t> and </a:t>
            </a:r>
            <a:r>
              <a:rPr lang="en-IN" dirty="0" err="1"/>
              <a:t>ServletContext</a:t>
            </a:r>
            <a:endParaRPr lang="en-IN" dirty="0"/>
          </a:p>
          <a:p>
            <a:pPr marL="0" indent="0">
              <a:buNone/>
            </a:pPr>
            <a:r>
              <a:rPr lang="en-IN" dirty="0" smtClean="0"/>
              <a:t>-</a:t>
            </a:r>
            <a:r>
              <a:rPr lang="en-IN" dirty="0"/>
              <a:t>Form Processing</a:t>
            </a:r>
          </a:p>
          <a:p>
            <a:pPr marL="0" indent="0">
              <a:buNone/>
            </a:pPr>
            <a:r>
              <a:rPr lang="en-IN" dirty="0" smtClean="0"/>
              <a:t>-</a:t>
            </a:r>
            <a:r>
              <a:rPr lang="en-IN" dirty="0"/>
              <a:t>Request Dispatcher</a:t>
            </a:r>
          </a:p>
        </p:txBody>
      </p:sp>
    </p:spTree>
    <p:extLst>
      <p:ext uri="{BB962C8B-B14F-4D97-AF65-F5344CB8AC3E}">
        <p14:creationId xmlns:p14="http://schemas.microsoft.com/office/powerpoint/2010/main" val="9486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welcome-file-list </a:t>
            </a:r>
          </a:p>
        </p:txBody>
      </p:sp>
      <p:sp>
        <p:nvSpPr>
          <p:cNvPr id="3" name="Content Placeholder 2"/>
          <p:cNvSpPr>
            <a:spLocks noGrp="1"/>
          </p:cNvSpPr>
          <p:nvPr>
            <p:ph idx="1"/>
          </p:nvPr>
        </p:nvSpPr>
        <p:spPr/>
        <p:txBody>
          <a:bodyPr/>
          <a:lstStyle/>
          <a:p>
            <a:r>
              <a:rPr lang="en-IN" dirty="0"/>
              <a:t>A </a:t>
            </a:r>
            <a:r>
              <a:rPr lang="en-IN" b="1" dirty="0"/>
              <a:t>welcome file</a:t>
            </a:r>
            <a:r>
              <a:rPr lang="en-IN" dirty="0"/>
              <a:t> is the file that is invoked automatically by the server, if you don't specify any file name</a:t>
            </a:r>
            <a:r>
              <a:rPr lang="en-IN" dirty="0" smtClean="0"/>
              <a:t>.</a:t>
            </a:r>
          </a:p>
          <a:p>
            <a:endParaRPr lang="en-IN" dirty="0"/>
          </a:p>
        </p:txBody>
      </p:sp>
    </p:spTree>
    <p:extLst>
      <p:ext uri="{BB962C8B-B14F-4D97-AF65-F5344CB8AC3E}">
        <p14:creationId xmlns:p14="http://schemas.microsoft.com/office/powerpoint/2010/main" val="33915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&lt;load-on-</a:t>
            </a:r>
            <a:r>
              <a:rPr lang="en-IN" dirty="0" err="1"/>
              <a:t>startup</a:t>
            </a:r>
            <a:r>
              <a:rPr lang="en-IN" dirty="0" smtClean="0"/>
              <a:t>&gt;&lt;/</a:t>
            </a:r>
            <a:r>
              <a:rPr lang="en-IN" dirty="0"/>
              <a:t>load-on-</a:t>
            </a:r>
            <a:r>
              <a:rPr lang="en-IN" dirty="0" err="1"/>
              <a:t>startup</a:t>
            </a:r>
            <a:r>
              <a:rPr lang="en-IN" dirty="0"/>
              <a:t>&gt; </a:t>
            </a:r>
          </a:p>
        </p:txBody>
      </p:sp>
      <p:sp>
        <p:nvSpPr>
          <p:cNvPr id="3" name="Content Placeholder 2"/>
          <p:cNvSpPr>
            <a:spLocks noGrp="1"/>
          </p:cNvSpPr>
          <p:nvPr>
            <p:ph idx="1"/>
          </p:nvPr>
        </p:nvSpPr>
        <p:spPr/>
        <p:txBody>
          <a:bodyPr/>
          <a:lstStyle/>
          <a:p>
            <a:r>
              <a:rPr lang="en-IN" b="1" dirty="0"/>
              <a:t>pre initialization of servlet</a:t>
            </a:r>
            <a:r>
              <a:rPr lang="en-IN" dirty="0" smtClean="0"/>
              <a:t>.</a:t>
            </a:r>
          </a:p>
          <a:p>
            <a:r>
              <a:rPr lang="en-IN" dirty="0" smtClean="0"/>
              <a:t>WHY?</a:t>
            </a:r>
          </a:p>
          <a:p>
            <a:pPr lvl="1"/>
            <a:r>
              <a:rPr lang="en-IN" dirty="0"/>
              <a:t>servlet will be loaded at project deployment </a:t>
            </a:r>
            <a:r>
              <a:rPr lang="en-IN" dirty="0" smtClean="0"/>
              <a:t>time </a:t>
            </a:r>
            <a:r>
              <a:rPr lang="en-IN" dirty="0"/>
              <a:t>or server start</a:t>
            </a:r>
            <a:r>
              <a:rPr lang="en-IN" dirty="0" smtClean="0"/>
              <a:t>. -&gt; Take less time to respond.</a:t>
            </a:r>
          </a:p>
          <a:p>
            <a:pPr lvl="1"/>
            <a:r>
              <a:rPr lang="en-IN" dirty="0" smtClean="0">
                <a:solidFill>
                  <a:schemeClr val="tx2">
                    <a:lumMod val="75000"/>
                  </a:schemeClr>
                </a:solidFill>
              </a:rPr>
              <a:t>Positive  value</a:t>
            </a:r>
          </a:p>
          <a:p>
            <a:pPr lvl="2"/>
            <a:r>
              <a:rPr lang="en-IN" dirty="0" smtClean="0"/>
              <a:t>0 - </a:t>
            </a:r>
            <a:r>
              <a:rPr lang="en-IN" dirty="0"/>
              <a:t>The 0 value will be loaded first then 1, 2, 3 </a:t>
            </a:r>
            <a:endParaRPr lang="en-IN" dirty="0" smtClean="0"/>
          </a:p>
          <a:p>
            <a:pPr lvl="1"/>
            <a:r>
              <a:rPr lang="en-IN" dirty="0" smtClean="0">
                <a:solidFill>
                  <a:schemeClr val="tx2">
                    <a:lumMod val="75000"/>
                  </a:schemeClr>
                </a:solidFill>
              </a:rPr>
              <a:t>Negative Value</a:t>
            </a:r>
          </a:p>
          <a:p>
            <a:pPr lvl="2"/>
            <a:r>
              <a:rPr lang="en-IN" dirty="0"/>
              <a:t>servlet will be loaded at request time, at first request.</a:t>
            </a:r>
          </a:p>
        </p:txBody>
      </p:sp>
    </p:spTree>
    <p:extLst>
      <p:ext uri="{BB962C8B-B14F-4D97-AF65-F5344CB8AC3E}">
        <p14:creationId xmlns:p14="http://schemas.microsoft.com/office/powerpoint/2010/main" val="358353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ServletRequest</a:t>
            </a:r>
            <a:r>
              <a:rPr lang="en-IN" dirty="0" smtClean="0"/>
              <a:t> </a:t>
            </a:r>
            <a:endParaRPr lang="en-IN" dirty="0"/>
          </a:p>
        </p:txBody>
      </p:sp>
      <p:sp>
        <p:nvSpPr>
          <p:cNvPr id="3" name="Content Placeholder 2"/>
          <p:cNvSpPr>
            <a:spLocks noGrp="1"/>
          </p:cNvSpPr>
          <p:nvPr>
            <p:ph idx="1"/>
          </p:nvPr>
        </p:nvSpPr>
        <p:spPr/>
        <p:txBody>
          <a:bodyPr/>
          <a:lstStyle/>
          <a:p>
            <a:r>
              <a:rPr lang="en-IN" b="1" dirty="0"/>
              <a:t>public String </a:t>
            </a:r>
            <a:r>
              <a:rPr lang="en-IN" b="1" dirty="0" err="1"/>
              <a:t>getParameter</a:t>
            </a:r>
            <a:r>
              <a:rPr lang="en-IN" b="1" dirty="0"/>
              <a:t>(String name</a:t>
            </a:r>
            <a:r>
              <a:rPr lang="en-IN" b="1" dirty="0" smtClean="0"/>
              <a:t>)</a:t>
            </a:r>
          </a:p>
          <a:p>
            <a:r>
              <a:rPr lang="en-IN" b="1" dirty="0"/>
              <a:t>public String[] </a:t>
            </a:r>
            <a:r>
              <a:rPr lang="en-IN" b="1" dirty="0" err="1"/>
              <a:t>getParameterValues</a:t>
            </a:r>
            <a:r>
              <a:rPr lang="en-IN" b="1" dirty="0"/>
              <a:t>(String name</a:t>
            </a:r>
            <a:r>
              <a:rPr lang="en-IN" b="1" dirty="0" smtClean="0"/>
              <a:t>)</a:t>
            </a:r>
          </a:p>
          <a:p>
            <a:r>
              <a:rPr lang="en-IN" b="1" dirty="0"/>
              <a:t>public </a:t>
            </a:r>
            <a:r>
              <a:rPr lang="en-IN" b="1" dirty="0" err="1"/>
              <a:t>int</a:t>
            </a:r>
            <a:r>
              <a:rPr lang="en-IN" b="1" dirty="0"/>
              <a:t> </a:t>
            </a:r>
            <a:r>
              <a:rPr lang="en-IN" b="1" dirty="0" err="1"/>
              <a:t>getContentLength</a:t>
            </a:r>
            <a:r>
              <a:rPr lang="en-IN" b="1" dirty="0"/>
              <a:t>()</a:t>
            </a:r>
            <a:endParaRPr lang="en-IN" dirty="0"/>
          </a:p>
        </p:txBody>
      </p:sp>
    </p:spTree>
    <p:extLst>
      <p:ext uri="{BB962C8B-B14F-4D97-AF65-F5344CB8AC3E}">
        <p14:creationId xmlns:p14="http://schemas.microsoft.com/office/powerpoint/2010/main" val="17268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Collaboration</a:t>
            </a:r>
            <a:endParaRPr lang="en-IN" dirty="0"/>
          </a:p>
        </p:txBody>
      </p:sp>
      <p:sp>
        <p:nvSpPr>
          <p:cNvPr id="3" name="Content Placeholder 2"/>
          <p:cNvSpPr>
            <a:spLocks noGrp="1"/>
          </p:cNvSpPr>
          <p:nvPr>
            <p:ph idx="1"/>
          </p:nvPr>
        </p:nvSpPr>
        <p:spPr/>
        <p:txBody>
          <a:bodyPr/>
          <a:lstStyle/>
          <a:p>
            <a:r>
              <a:rPr lang="en-IN" dirty="0" err="1" smtClean="0"/>
              <a:t>RequestDispatcher</a:t>
            </a:r>
            <a:r>
              <a:rPr lang="en-IN" dirty="0" smtClean="0"/>
              <a:t> </a:t>
            </a:r>
          </a:p>
          <a:p>
            <a:r>
              <a:rPr lang="en-IN" dirty="0" err="1" smtClean="0"/>
              <a:t>sendRedirect</a:t>
            </a:r>
            <a:endParaRPr lang="en-IN" dirty="0"/>
          </a:p>
        </p:txBody>
      </p:sp>
      <p:pic>
        <p:nvPicPr>
          <p:cNvPr id="4" name="Picture 3"/>
          <p:cNvPicPr>
            <a:picLocks noChangeAspect="1"/>
          </p:cNvPicPr>
          <p:nvPr/>
        </p:nvPicPr>
        <p:blipFill>
          <a:blip r:embed="rId2"/>
          <a:stretch>
            <a:fillRect/>
          </a:stretch>
        </p:blipFill>
        <p:spPr>
          <a:xfrm>
            <a:off x="1917948" y="2996952"/>
            <a:ext cx="7978831" cy="2766300"/>
          </a:xfrm>
          <a:prstGeom prst="rect">
            <a:avLst/>
          </a:prstGeom>
        </p:spPr>
      </p:pic>
    </p:spTree>
    <p:extLst>
      <p:ext uri="{BB962C8B-B14F-4D97-AF65-F5344CB8AC3E}">
        <p14:creationId xmlns:p14="http://schemas.microsoft.com/office/powerpoint/2010/main" val="29314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Servlet Collaboration</a:t>
            </a:r>
            <a:endParaRPr lang="en-IN" dirty="0"/>
          </a:p>
        </p:txBody>
      </p:sp>
      <p:sp>
        <p:nvSpPr>
          <p:cNvPr id="3" name="Content Placeholder 2"/>
          <p:cNvSpPr>
            <a:spLocks noGrp="1"/>
          </p:cNvSpPr>
          <p:nvPr>
            <p:ph idx="1"/>
          </p:nvPr>
        </p:nvSpPr>
        <p:spPr>
          <a:xfrm>
            <a:off x="621805" y="1268761"/>
            <a:ext cx="11305256" cy="4751040"/>
          </a:xfrm>
        </p:spPr>
        <p:txBody>
          <a:bodyPr/>
          <a:lstStyle/>
          <a:p>
            <a:r>
              <a:rPr lang="en-IN" dirty="0" err="1" smtClean="0"/>
              <a:t>RequestDispatcher</a:t>
            </a:r>
            <a:r>
              <a:rPr lang="en-IN" dirty="0" smtClean="0"/>
              <a:t>  interface</a:t>
            </a:r>
          </a:p>
          <a:p>
            <a:pPr lvl="1"/>
            <a:r>
              <a:rPr lang="en-IN" b="1" dirty="0"/>
              <a:t>public void forward(</a:t>
            </a:r>
            <a:r>
              <a:rPr lang="en-IN" sz="1400" b="1" dirty="0" err="1"/>
              <a:t>ServletRequest</a:t>
            </a:r>
            <a:r>
              <a:rPr lang="en-IN" sz="1400" b="1" dirty="0"/>
              <a:t> request</a:t>
            </a:r>
            <a:r>
              <a:rPr lang="en-IN" sz="1400" b="1" dirty="0" smtClean="0"/>
              <a:t>, </a:t>
            </a:r>
            <a:r>
              <a:rPr lang="en-IN" sz="1400" b="1" dirty="0" err="1" smtClean="0"/>
              <a:t>ServletResponse</a:t>
            </a:r>
            <a:r>
              <a:rPr lang="en-IN" sz="1400" b="1" dirty="0" smtClean="0"/>
              <a:t> response )  throws  </a:t>
            </a:r>
            <a:r>
              <a:rPr lang="en-IN" sz="1400" b="1" dirty="0" err="1" smtClean="0"/>
              <a:t>ServletException</a:t>
            </a:r>
            <a:r>
              <a:rPr lang="en-IN" sz="1400" b="1" dirty="0" smtClean="0"/>
              <a:t>, </a:t>
            </a:r>
            <a:r>
              <a:rPr lang="en-IN" sz="1400" b="1" dirty="0" err="1" smtClean="0"/>
              <a:t>java.io.IOException</a:t>
            </a:r>
            <a:endParaRPr lang="en-IN" sz="1400" b="1" dirty="0" smtClean="0"/>
          </a:p>
          <a:p>
            <a:pPr lvl="1"/>
            <a:r>
              <a:rPr lang="en-IN" b="1" dirty="0"/>
              <a:t>public void include(</a:t>
            </a:r>
            <a:r>
              <a:rPr lang="en-IN" b="1" dirty="0" err="1"/>
              <a:t>S</a:t>
            </a:r>
            <a:r>
              <a:rPr lang="en-IN" sz="1400" b="1" dirty="0" err="1"/>
              <a:t>ervletRequest</a:t>
            </a:r>
            <a:r>
              <a:rPr lang="en-IN" sz="1400" b="1" dirty="0"/>
              <a:t> </a:t>
            </a:r>
            <a:r>
              <a:rPr lang="en-IN" sz="1400" b="1" dirty="0" err="1"/>
              <a:t>request,ServletResponse</a:t>
            </a:r>
            <a:r>
              <a:rPr lang="en-IN" sz="1400" b="1" dirty="0"/>
              <a:t> response)throws </a:t>
            </a:r>
            <a:r>
              <a:rPr lang="en-IN" sz="1400" b="1" dirty="0" err="1" smtClean="0"/>
              <a:t>ServletException,java.io.IOException:Includes</a:t>
            </a:r>
            <a:endParaRPr lang="en-IN" sz="1400" b="1" dirty="0"/>
          </a:p>
          <a:p>
            <a:pPr lvl="1"/>
            <a:endParaRPr lang="en-IN" dirty="0"/>
          </a:p>
        </p:txBody>
      </p:sp>
      <p:pic>
        <p:nvPicPr>
          <p:cNvPr id="4" name="Picture 3"/>
          <p:cNvPicPr>
            <a:picLocks noChangeAspect="1"/>
          </p:cNvPicPr>
          <p:nvPr/>
        </p:nvPicPr>
        <p:blipFill>
          <a:blip r:embed="rId2"/>
          <a:stretch>
            <a:fillRect/>
          </a:stretch>
        </p:blipFill>
        <p:spPr>
          <a:xfrm>
            <a:off x="652641" y="2708920"/>
            <a:ext cx="4590112" cy="1910742"/>
          </a:xfrm>
          <a:prstGeom prst="rect">
            <a:avLst/>
          </a:prstGeom>
        </p:spPr>
      </p:pic>
      <p:pic>
        <p:nvPicPr>
          <p:cNvPr id="5" name="Picture 4"/>
          <p:cNvPicPr>
            <a:picLocks noChangeAspect="1"/>
          </p:cNvPicPr>
          <p:nvPr/>
        </p:nvPicPr>
        <p:blipFill>
          <a:blip r:embed="rId3"/>
          <a:stretch>
            <a:fillRect/>
          </a:stretch>
        </p:blipFill>
        <p:spPr>
          <a:xfrm>
            <a:off x="6100581" y="2737432"/>
            <a:ext cx="5023395" cy="1882230"/>
          </a:xfrm>
          <a:prstGeom prst="rect">
            <a:avLst/>
          </a:prstGeom>
        </p:spPr>
      </p:pic>
    </p:spTree>
    <p:extLst>
      <p:ext uri="{BB962C8B-B14F-4D97-AF65-F5344CB8AC3E}">
        <p14:creationId xmlns:p14="http://schemas.microsoft.com/office/powerpoint/2010/main" val="23536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Forward() and </a:t>
            </a:r>
            <a:r>
              <a:rPr lang="en-IN" dirty="0" err="1" smtClean="0"/>
              <a:t>SendRedirect</a:t>
            </a:r>
            <a:r>
              <a:rPr lang="en-IN" dirty="0" smtClean="0"/>
              <a:t>()</a:t>
            </a:r>
            <a:endParaRPr lang="en-IN" dirty="0"/>
          </a:p>
        </p:txBody>
      </p:sp>
      <p:sp>
        <p:nvSpPr>
          <p:cNvPr id="3" name="Content Placeholder 2"/>
          <p:cNvSpPr>
            <a:spLocks noGrp="1"/>
          </p:cNvSpPr>
          <p:nvPr>
            <p:ph idx="1"/>
          </p:nvPr>
        </p:nvSpPr>
        <p:spPr/>
        <p:txBody>
          <a:bodyPr/>
          <a:lstStyle/>
          <a:p>
            <a:r>
              <a:rPr lang="en-IN" dirty="0" smtClean="0"/>
              <a:t>Forward()</a:t>
            </a:r>
          </a:p>
          <a:p>
            <a:pPr lvl="1"/>
            <a:r>
              <a:rPr lang="en-IN" dirty="0" smtClean="0"/>
              <a:t>The </a:t>
            </a:r>
            <a:r>
              <a:rPr lang="en-IN" dirty="0"/>
              <a:t>forward() method works at server side</a:t>
            </a:r>
            <a:r>
              <a:rPr lang="en-IN" dirty="0" smtClean="0"/>
              <a:t>.</a:t>
            </a:r>
          </a:p>
          <a:p>
            <a:pPr lvl="1"/>
            <a:r>
              <a:rPr lang="en-IN" dirty="0"/>
              <a:t>It sends the same request and response objects to another servlet</a:t>
            </a:r>
            <a:r>
              <a:rPr lang="en-IN" dirty="0" smtClean="0"/>
              <a:t>.</a:t>
            </a:r>
          </a:p>
          <a:p>
            <a:pPr lvl="1"/>
            <a:r>
              <a:rPr lang="en-IN" dirty="0"/>
              <a:t>It can work within the server only</a:t>
            </a:r>
            <a:r>
              <a:rPr lang="en-IN" dirty="0" smtClean="0"/>
              <a:t>.</a:t>
            </a:r>
          </a:p>
          <a:p>
            <a:r>
              <a:rPr lang="en-IN" dirty="0" err="1" smtClean="0"/>
              <a:t>sendRedirect</a:t>
            </a:r>
            <a:r>
              <a:rPr lang="en-IN" dirty="0" smtClean="0"/>
              <a:t>()</a:t>
            </a:r>
          </a:p>
          <a:p>
            <a:pPr lvl="1"/>
            <a:r>
              <a:rPr lang="en-IN" dirty="0"/>
              <a:t>The </a:t>
            </a:r>
            <a:r>
              <a:rPr lang="en-IN" dirty="0" err="1"/>
              <a:t>sendRedirect</a:t>
            </a:r>
            <a:r>
              <a:rPr lang="en-IN" dirty="0"/>
              <a:t>() method works at client side</a:t>
            </a:r>
            <a:r>
              <a:rPr lang="en-IN" dirty="0" smtClean="0"/>
              <a:t>.</a:t>
            </a:r>
          </a:p>
          <a:p>
            <a:pPr lvl="1"/>
            <a:r>
              <a:rPr lang="en-IN" dirty="0"/>
              <a:t>It always sends a new request</a:t>
            </a:r>
            <a:r>
              <a:rPr lang="en-IN" dirty="0" smtClean="0"/>
              <a:t>.</a:t>
            </a:r>
          </a:p>
          <a:p>
            <a:pPr lvl="1"/>
            <a:r>
              <a:rPr lang="en-IN" dirty="0"/>
              <a:t>It can be used within and outside the server.</a:t>
            </a:r>
          </a:p>
        </p:txBody>
      </p:sp>
    </p:spTree>
    <p:extLst>
      <p:ext uri="{BB962C8B-B14F-4D97-AF65-F5344CB8AC3E}">
        <p14:creationId xmlns:p14="http://schemas.microsoft.com/office/powerpoint/2010/main" val="25256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ServletConfig</a:t>
            </a:r>
            <a:r>
              <a:rPr lang="en-IN" dirty="0" smtClean="0"/>
              <a:t> vs </a:t>
            </a:r>
            <a:r>
              <a:rPr lang="en-IN" dirty="0" err="1" smtClean="0"/>
              <a:t>ServletContext</a:t>
            </a:r>
            <a:endParaRPr lang="en-IN" dirty="0"/>
          </a:p>
        </p:txBody>
      </p:sp>
      <p:sp>
        <p:nvSpPr>
          <p:cNvPr id="3" name="Content Placeholder 2"/>
          <p:cNvSpPr>
            <a:spLocks noGrp="1"/>
          </p:cNvSpPr>
          <p:nvPr>
            <p:ph idx="1"/>
          </p:nvPr>
        </p:nvSpPr>
        <p:spPr/>
        <p:txBody>
          <a:bodyPr/>
          <a:lstStyle/>
          <a:p>
            <a:r>
              <a:rPr lang="en-IN" dirty="0" err="1" smtClean="0"/>
              <a:t>ServletConfig</a:t>
            </a:r>
            <a:r>
              <a:rPr lang="en-IN" dirty="0" smtClean="0"/>
              <a:t> </a:t>
            </a:r>
          </a:p>
          <a:p>
            <a:pPr lvl="1"/>
            <a:r>
              <a:rPr lang="en-IN" dirty="0" err="1" smtClean="0"/>
              <a:t>ServletConfig</a:t>
            </a:r>
            <a:r>
              <a:rPr lang="en-IN" dirty="0" smtClean="0"/>
              <a:t> </a:t>
            </a:r>
            <a:r>
              <a:rPr lang="en-IN" dirty="0"/>
              <a:t>object is one per servlet </a:t>
            </a:r>
            <a:r>
              <a:rPr lang="en-IN" dirty="0" smtClean="0"/>
              <a:t>class</a:t>
            </a:r>
          </a:p>
          <a:p>
            <a:pPr lvl="1"/>
            <a:r>
              <a:rPr lang="en-IN" dirty="0"/>
              <a:t>destroyed once the servlet execution is completed</a:t>
            </a:r>
            <a:r>
              <a:rPr lang="en-IN" dirty="0" smtClean="0"/>
              <a:t>.</a:t>
            </a:r>
          </a:p>
          <a:p>
            <a:pPr lvl="1"/>
            <a:r>
              <a:rPr lang="en-IN" dirty="0"/>
              <a:t>Object of </a:t>
            </a:r>
            <a:r>
              <a:rPr lang="en-IN" dirty="0" err="1"/>
              <a:t>ServletConfig</a:t>
            </a:r>
            <a:r>
              <a:rPr lang="en-IN" dirty="0"/>
              <a:t> will be created during initialization process of the </a:t>
            </a:r>
            <a:r>
              <a:rPr lang="en-IN" dirty="0" smtClean="0"/>
              <a:t>servlet</a:t>
            </a:r>
          </a:p>
          <a:p>
            <a:r>
              <a:rPr lang="en-IN" dirty="0" err="1" smtClean="0"/>
              <a:t>ServletContext</a:t>
            </a:r>
            <a:endParaRPr lang="en-IN" dirty="0" smtClean="0"/>
          </a:p>
          <a:p>
            <a:pPr lvl="1"/>
            <a:r>
              <a:rPr lang="en-IN" dirty="0" err="1"/>
              <a:t>ServletContext</a:t>
            </a:r>
            <a:r>
              <a:rPr lang="en-IN" dirty="0"/>
              <a:t> object is global to entire web </a:t>
            </a:r>
            <a:r>
              <a:rPr lang="en-IN" dirty="0" smtClean="0"/>
              <a:t>application</a:t>
            </a:r>
          </a:p>
          <a:p>
            <a:pPr lvl="1"/>
            <a:r>
              <a:rPr lang="en-IN" dirty="0"/>
              <a:t>Object of </a:t>
            </a:r>
            <a:r>
              <a:rPr lang="en-IN" dirty="0" err="1"/>
              <a:t>ServletContext</a:t>
            </a:r>
            <a:r>
              <a:rPr lang="en-IN" dirty="0"/>
              <a:t> will be created at the time of web application </a:t>
            </a:r>
            <a:r>
              <a:rPr lang="en-IN" dirty="0" smtClean="0"/>
              <a:t>deployment</a:t>
            </a:r>
          </a:p>
          <a:p>
            <a:pPr lvl="1"/>
            <a:r>
              <a:rPr lang="en-IN" dirty="0" err="1"/>
              <a:t>ServletContext</a:t>
            </a:r>
            <a:r>
              <a:rPr lang="en-IN" dirty="0"/>
              <a:t> object will be available even before giving the first request</a:t>
            </a:r>
            <a:endParaRPr lang="en-IN" dirty="0" smtClean="0"/>
          </a:p>
          <a:p>
            <a:pPr lvl="1"/>
            <a:endParaRPr lang="en-IN" dirty="0"/>
          </a:p>
        </p:txBody>
      </p:sp>
    </p:spTree>
    <p:extLst>
      <p:ext uri="{BB962C8B-B14F-4D97-AF65-F5344CB8AC3E}">
        <p14:creationId xmlns:p14="http://schemas.microsoft.com/office/powerpoint/2010/main" val="76718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Management</a:t>
            </a:r>
            <a:endParaRPr lang="en-IN" dirty="0"/>
          </a:p>
        </p:txBody>
      </p:sp>
      <p:sp>
        <p:nvSpPr>
          <p:cNvPr id="3" name="Content Placeholder 2"/>
          <p:cNvSpPr>
            <a:spLocks noGrp="1"/>
          </p:cNvSpPr>
          <p:nvPr>
            <p:ph idx="1"/>
          </p:nvPr>
        </p:nvSpPr>
        <p:spPr/>
        <p:txBody>
          <a:bodyPr/>
          <a:lstStyle/>
          <a:p>
            <a:r>
              <a:rPr lang="en-IN" b="1" dirty="0"/>
              <a:t>Session Tracking</a:t>
            </a:r>
            <a:r>
              <a:rPr lang="en-IN" dirty="0"/>
              <a:t> is a way to maintain state (data) of an user. It is also known as </a:t>
            </a:r>
            <a:r>
              <a:rPr lang="en-IN" b="1" dirty="0"/>
              <a:t>session management</a:t>
            </a:r>
            <a:r>
              <a:rPr lang="en-IN" dirty="0"/>
              <a:t> in servlet.</a:t>
            </a:r>
          </a:p>
          <a:p>
            <a:r>
              <a:rPr lang="en-IN" dirty="0"/>
              <a:t>Http protocol is a stateless so we need to maintain state using session tracking techniques. Each time user requests to the server, server treats the request as the new request. So we need to maintain the state of an user to recognize to particular user.</a:t>
            </a:r>
          </a:p>
          <a:p>
            <a:r>
              <a:rPr lang="en-IN" dirty="0"/>
              <a:t>HTTP is stateless that means each request is considered as the new request</a:t>
            </a:r>
          </a:p>
          <a:p>
            <a:endParaRPr lang="en-IN" dirty="0"/>
          </a:p>
        </p:txBody>
      </p:sp>
    </p:spTree>
    <p:extLst>
      <p:ext uri="{BB962C8B-B14F-4D97-AF65-F5344CB8AC3E}">
        <p14:creationId xmlns:p14="http://schemas.microsoft.com/office/powerpoint/2010/main" val="405148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Session?	</a:t>
            </a:r>
            <a:endParaRPr lang="en-IN" dirty="0"/>
          </a:p>
        </p:txBody>
      </p:sp>
      <p:sp>
        <p:nvSpPr>
          <p:cNvPr id="3" name="Content Placeholder 2"/>
          <p:cNvSpPr>
            <a:spLocks noGrp="1"/>
          </p:cNvSpPr>
          <p:nvPr>
            <p:ph idx="1"/>
          </p:nvPr>
        </p:nvSpPr>
        <p:spPr/>
        <p:txBody>
          <a:bodyPr/>
          <a:lstStyle/>
          <a:p>
            <a:r>
              <a:rPr lang="en-IN" b="1" dirty="0"/>
              <a:t>To recognize the user</a:t>
            </a:r>
            <a:r>
              <a:rPr lang="en-IN" dirty="0"/>
              <a:t> </a:t>
            </a:r>
            <a:endParaRPr lang="en-IN" dirty="0" smtClean="0"/>
          </a:p>
          <a:p>
            <a:endParaRPr lang="en-IN" dirty="0"/>
          </a:p>
        </p:txBody>
      </p:sp>
    </p:spTree>
    <p:extLst>
      <p:ext uri="{BB962C8B-B14F-4D97-AF65-F5344CB8AC3E}">
        <p14:creationId xmlns:p14="http://schemas.microsoft.com/office/powerpoint/2010/main" val="60729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Session Tracking Techniques</a:t>
            </a:r>
            <a:br>
              <a:rPr lang="en-IN" dirty="0"/>
            </a:br>
            <a:endParaRPr lang="en-IN" dirty="0"/>
          </a:p>
        </p:txBody>
      </p:sp>
      <p:sp>
        <p:nvSpPr>
          <p:cNvPr id="3" name="Content Placeholder 2"/>
          <p:cNvSpPr>
            <a:spLocks noGrp="1"/>
          </p:cNvSpPr>
          <p:nvPr>
            <p:ph idx="1"/>
          </p:nvPr>
        </p:nvSpPr>
        <p:spPr/>
        <p:txBody>
          <a:bodyPr/>
          <a:lstStyle/>
          <a:p>
            <a:r>
              <a:rPr lang="en-IN" b="1" dirty="0"/>
              <a:t>Cookies</a:t>
            </a:r>
            <a:endParaRPr lang="en-IN" dirty="0"/>
          </a:p>
          <a:p>
            <a:r>
              <a:rPr lang="en-IN" b="1" dirty="0"/>
              <a:t>Hidden Form Field</a:t>
            </a:r>
            <a:endParaRPr lang="en-IN" dirty="0"/>
          </a:p>
          <a:p>
            <a:r>
              <a:rPr lang="en-IN" b="1" dirty="0"/>
              <a:t>URL Rewriting</a:t>
            </a:r>
            <a:endParaRPr lang="en-IN" dirty="0"/>
          </a:p>
          <a:p>
            <a:r>
              <a:rPr lang="en-IN" b="1" dirty="0" err="1"/>
              <a:t>HttpSession</a:t>
            </a:r>
            <a:endParaRPr lang="en-IN" dirty="0"/>
          </a:p>
          <a:p>
            <a:endParaRPr lang="en-IN" dirty="0"/>
          </a:p>
        </p:txBody>
      </p:sp>
    </p:spTree>
    <p:extLst>
      <p:ext uri="{BB962C8B-B14F-4D97-AF65-F5344CB8AC3E}">
        <p14:creationId xmlns:p14="http://schemas.microsoft.com/office/powerpoint/2010/main" val="421407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Client and Server Architecture</a:t>
            </a:r>
            <a:endParaRPr lang="en-IN" dirty="0"/>
          </a:p>
        </p:txBody>
      </p:sp>
      <p:sp>
        <p:nvSpPr>
          <p:cNvPr id="3" name="Content Placeholder 2"/>
          <p:cNvSpPr>
            <a:spLocks noGrp="1"/>
          </p:cNvSpPr>
          <p:nvPr>
            <p:ph idx="1"/>
          </p:nvPr>
        </p:nvSpPr>
        <p:spPr/>
        <p:txBody>
          <a:bodyPr/>
          <a:lstStyle/>
          <a:p>
            <a:r>
              <a:rPr lang="en-IN" dirty="0"/>
              <a:t/>
            </a:r>
            <a:br>
              <a:rPr lang="en-IN" dirty="0"/>
            </a:br>
            <a:r>
              <a:rPr lang="en-IN" dirty="0"/>
              <a:t>Client-server architecture is an </a:t>
            </a:r>
            <a:r>
              <a:rPr lang="en-IN" dirty="0">
                <a:hlinkClick r:id="rId2" tooltip="Network Architecture"/>
              </a:rPr>
              <a:t>architecture of a computer network</a:t>
            </a:r>
            <a:r>
              <a:rPr lang="en-IN" dirty="0"/>
              <a:t> in which many clients (remote processors) request and receive </a:t>
            </a:r>
            <a:r>
              <a:rPr lang="en-IN" dirty="0">
                <a:hlinkClick r:id="rId3" tooltip="Service"/>
              </a:rPr>
              <a:t>service</a:t>
            </a:r>
            <a:r>
              <a:rPr lang="en-IN" dirty="0"/>
              <a:t> from a centralized server (host </a:t>
            </a:r>
            <a:r>
              <a:rPr lang="en-IN" dirty="0">
                <a:hlinkClick r:id="rId4" tooltip="Computer"/>
              </a:rPr>
              <a:t>computer</a:t>
            </a:r>
            <a:r>
              <a:rPr lang="en-IN" dirty="0"/>
              <a:t>). </a:t>
            </a:r>
            <a:endParaRPr lang="en-IN" dirty="0" smtClean="0"/>
          </a:p>
          <a:p>
            <a:r>
              <a:rPr lang="en-IN" dirty="0" smtClean="0"/>
              <a:t>Client </a:t>
            </a:r>
            <a:r>
              <a:rPr lang="en-IN" dirty="0"/>
              <a:t>computers provide an interface to allow a computer user to request services of the </a:t>
            </a:r>
            <a:r>
              <a:rPr lang="en-IN" dirty="0">
                <a:hlinkClick r:id="rId5" tooltip="Server"/>
              </a:rPr>
              <a:t>server</a:t>
            </a:r>
            <a:r>
              <a:rPr lang="en-IN" dirty="0"/>
              <a:t> and to display the results the server returns</a:t>
            </a:r>
            <a:r>
              <a:rPr lang="en-IN" dirty="0" smtClean="0"/>
              <a:t>.</a:t>
            </a:r>
          </a:p>
          <a:p>
            <a:r>
              <a:rPr lang="en-IN" dirty="0"/>
              <a:t> </a:t>
            </a:r>
            <a:r>
              <a:rPr lang="en-IN" dirty="0">
                <a:hlinkClick r:id="rId5" tooltip="Server"/>
              </a:rPr>
              <a:t>Servers</a:t>
            </a:r>
            <a:r>
              <a:rPr lang="en-IN" dirty="0"/>
              <a:t> wait for requests to arrive from clients and then respond to them. </a:t>
            </a:r>
          </a:p>
        </p:txBody>
      </p:sp>
      <p:pic>
        <p:nvPicPr>
          <p:cNvPr id="4" name="Picture 3"/>
          <p:cNvPicPr>
            <a:picLocks noChangeAspect="1"/>
          </p:cNvPicPr>
          <p:nvPr/>
        </p:nvPicPr>
        <p:blipFill>
          <a:blip r:embed="rId6"/>
          <a:stretch>
            <a:fillRect/>
          </a:stretch>
        </p:blipFill>
        <p:spPr>
          <a:xfrm>
            <a:off x="9030765" y="4797152"/>
            <a:ext cx="3139712" cy="1935648"/>
          </a:xfrm>
          <a:prstGeom prst="rect">
            <a:avLst/>
          </a:prstGeom>
        </p:spPr>
      </p:pic>
    </p:spTree>
    <p:extLst>
      <p:ext uri="{BB962C8B-B14F-4D97-AF65-F5344CB8AC3E}">
        <p14:creationId xmlns:p14="http://schemas.microsoft.com/office/powerpoint/2010/main" val="226129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 in Servlet</a:t>
            </a:r>
            <a:endParaRPr lang="en-IN" dirty="0"/>
          </a:p>
        </p:txBody>
      </p:sp>
      <p:sp>
        <p:nvSpPr>
          <p:cNvPr id="3" name="Content Placeholder 2"/>
          <p:cNvSpPr>
            <a:spLocks noGrp="1"/>
          </p:cNvSpPr>
          <p:nvPr>
            <p:ph idx="1"/>
          </p:nvPr>
        </p:nvSpPr>
        <p:spPr/>
        <p:txBody>
          <a:bodyPr/>
          <a:lstStyle/>
          <a:p>
            <a:r>
              <a:rPr lang="en-IN" dirty="0"/>
              <a:t>A </a:t>
            </a:r>
            <a:r>
              <a:rPr lang="en-IN" b="1" dirty="0"/>
              <a:t>cookie</a:t>
            </a:r>
            <a:r>
              <a:rPr lang="en-IN" dirty="0"/>
              <a:t> is a small piece of information that is persisted between the multiple client requests.</a:t>
            </a:r>
          </a:p>
          <a:p>
            <a:r>
              <a:rPr lang="en-IN" dirty="0"/>
              <a:t>A cookie has a name, a single value, and optional attributes such as a comment, path and domain qualifiers, a maximum age, and a version number.</a:t>
            </a:r>
          </a:p>
          <a:p>
            <a:endParaRPr lang="en-IN" dirty="0"/>
          </a:p>
        </p:txBody>
      </p:sp>
    </p:spTree>
    <p:extLst>
      <p:ext uri="{BB962C8B-B14F-4D97-AF65-F5344CB8AC3E}">
        <p14:creationId xmlns:p14="http://schemas.microsoft.com/office/powerpoint/2010/main" val="201855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cookie works?</a:t>
            </a:r>
            <a:endParaRPr lang="en-IN" dirty="0"/>
          </a:p>
        </p:txBody>
      </p:sp>
      <p:sp>
        <p:nvSpPr>
          <p:cNvPr id="3" name="Content Placeholder 2"/>
          <p:cNvSpPr>
            <a:spLocks noGrp="1"/>
          </p:cNvSpPr>
          <p:nvPr>
            <p:ph idx="1"/>
          </p:nvPr>
        </p:nvSpPr>
        <p:spPr/>
        <p:txBody>
          <a:bodyPr/>
          <a:lstStyle/>
          <a:p>
            <a:r>
              <a:rPr lang="en-IN" dirty="0"/>
              <a:t>By default, each request is considered as a new request. In cookies technique, we add cookie with response from the servlet. So cookie is stored in the cache of the browser. After that if request is sent by the user, cookie is added with request by default.</a:t>
            </a:r>
          </a:p>
        </p:txBody>
      </p:sp>
      <p:pic>
        <p:nvPicPr>
          <p:cNvPr id="4" name="Picture 3"/>
          <p:cNvPicPr>
            <a:picLocks noChangeAspect="1"/>
          </p:cNvPicPr>
          <p:nvPr/>
        </p:nvPicPr>
        <p:blipFill>
          <a:blip r:embed="rId2"/>
          <a:stretch>
            <a:fillRect/>
          </a:stretch>
        </p:blipFill>
        <p:spPr>
          <a:xfrm>
            <a:off x="2133972" y="3212976"/>
            <a:ext cx="7491671" cy="2376264"/>
          </a:xfrm>
          <a:prstGeom prst="rect">
            <a:avLst/>
          </a:prstGeom>
        </p:spPr>
      </p:pic>
    </p:spTree>
    <p:extLst>
      <p:ext uri="{BB962C8B-B14F-4D97-AF65-F5344CB8AC3E}">
        <p14:creationId xmlns:p14="http://schemas.microsoft.com/office/powerpoint/2010/main" val="369793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javax.servlet.http.Cookie</a:t>
            </a:r>
            <a:r>
              <a:rPr lang="en-IN" dirty="0"/>
              <a:t> </a:t>
            </a:r>
          </a:p>
        </p:txBody>
      </p:sp>
      <p:sp>
        <p:nvSpPr>
          <p:cNvPr id="3" name="Content Placeholder 2"/>
          <p:cNvSpPr>
            <a:spLocks noGrp="1"/>
          </p:cNvSpPr>
          <p:nvPr>
            <p:ph idx="1"/>
          </p:nvPr>
        </p:nvSpPr>
        <p:spPr/>
        <p:txBody>
          <a:bodyPr/>
          <a:lstStyle/>
          <a:p>
            <a:r>
              <a:rPr lang="en-IN" b="1" dirty="0"/>
              <a:t>public void </a:t>
            </a:r>
            <a:r>
              <a:rPr lang="en-IN" b="1" dirty="0" err="1"/>
              <a:t>addCookie</a:t>
            </a:r>
            <a:r>
              <a:rPr lang="en-IN" b="1" dirty="0"/>
              <a:t>(Cookie </a:t>
            </a:r>
            <a:r>
              <a:rPr lang="en-IN" b="1" dirty="0" err="1"/>
              <a:t>ck</a:t>
            </a:r>
            <a:r>
              <a:rPr lang="en-IN" b="1" dirty="0"/>
              <a:t>):</a:t>
            </a:r>
            <a:r>
              <a:rPr lang="en-IN" dirty="0"/>
              <a:t>method of </a:t>
            </a:r>
            <a:r>
              <a:rPr lang="en-IN" dirty="0" err="1"/>
              <a:t>HttpServletResponse</a:t>
            </a:r>
            <a:r>
              <a:rPr lang="en-IN" dirty="0"/>
              <a:t> interface is used to add cookie in response object.</a:t>
            </a:r>
          </a:p>
          <a:p>
            <a:r>
              <a:rPr lang="en-IN" b="1" dirty="0"/>
              <a:t>public Cookie[] </a:t>
            </a:r>
            <a:r>
              <a:rPr lang="en-IN" b="1" dirty="0" err="1"/>
              <a:t>getCookies</a:t>
            </a:r>
            <a:r>
              <a:rPr lang="en-IN" b="1" dirty="0"/>
              <a:t>():</a:t>
            </a:r>
            <a:r>
              <a:rPr lang="en-IN" dirty="0"/>
              <a:t>method of </a:t>
            </a:r>
            <a:r>
              <a:rPr lang="en-IN" dirty="0" err="1"/>
              <a:t>HttpServletRequest</a:t>
            </a:r>
            <a:r>
              <a:rPr lang="en-IN" dirty="0"/>
              <a:t> interface is used to return all the cookies from the browser.</a:t>
            </a:r>
          </a:p>
          <a:p>
            <a:endParaRPr lang="en-IN" dirty="0"/>
          </a:p>
        </p:txBody>
      </p:sp>
    </p:spTree>
    <p:extLst>
      <p:ext uri="{BB962C8B-B14F-4D97-AF65-F5344CB8AC3E}">
        <p14:creationId xmlns:p14="http://schemas.microsoft.com/office/powerpoint/2010/main" val="390246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a:t>
            </a:r>
            <a:endParaRPr lang="en-IN" dirty="0"/>
          </a:p>
        </p:txBody>
      </p:sp>
      <p:sp>
        <p:nvSpPr>
          <p:cNvPr id="3" name="Content Placeholder 2"/>
          <p:cNvSpPr>
            <a:spLocks noGrp="1"/>
          </p:cNvSpPr>
          <p:nvPr>
            <p:ph idx="1"/>
          </p:nvPr>
        </p:nvSpPr>
        <p:spPr/>
        <p:txBody>
          <a:bodyPr/>
          <a:lstStyle/>
          <a:p>
            <a:r>
              <a:rPr lang="en-US" dirty="0"/>
              <a:t>Advantage </a:t>
            </a:r>
          </a:p>
          <a:p>
            <a:pPr lvl="1"/>
            <a:r>
              <a:rPr lang="en-IN" dirty="0" smtClean="0"/>
              <a:t>Simplest </a:t>
            </a:r>
            <a:r>
              <a:rPr lang="en-IN" dirty="0"/>
              <a:t>technique of maintaining the state.</a:t>
            </a:r>
          </a:p>
          <a:p>
            <a:pPr lvl="1"/>
            <a:r>
              <a:rPr lang="en-IN" dirty="0"/>
              <a:t>Cookies are maintained at client side</a:t>
            </a:r>
            <a:r>
              <a:rPr lang="en-IN" dirty="0" smtClean="0"/>
              <a:t>.</a:t>
            </a:r>
          </a:p>
          <a:p>
            <a:r>
              <a:rPr lang="en-US" dirty="0" smtClean="0"/>
              <a:t>Disadvantage</a:t>
            </a:r>
          </a:p>
          <a:p>
            <a:pPr lvl="1"/>
            <a:r>
              <a:rPr lang="en-IN" dirty="0"/>
              <a:t>It will not work if cookie is disabled from the browser.</a:t>
            </a:r>
          </a:p>
          <a:p>
            <a:pPr lvl="1"/>
            <a:r>
              <a:rPr lang="en-IN" dirty="0"/>
              <a:t>Only textual information can be set in Cookie object.</a:t>
            </a:r>
          </a:p>
          <a:p>
            <a:pPr lvl="1"/>
            <a:endParaRPr lang="en-IN" dirty="0"/>
          </a:p>
          <a:p>
            <a:endParaRPr lang="en-IN" dirty="0"/>
          </a:p>
        </p:txBody>
      </p:sp>
    </p:spTree>
    <p:extLst>
      <p:ext uri="{BB962C8B-B14F-4D97-AF65-F5344CB8AC3E}">
        <p14:creationId xmlns:p14="http://schemas.microsoft.com/office/powerpoint/2010/main" val="77242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Hidden Form field</a:t>
            </a:r>
            <a:endParaRPr lang="en-IN" dirty="0"/>
          </a:p>
        </p:txBody>
      </p:sp>
      <p:sp>
        <p:nvSpPr>
          <p:cNvPr id="3" name="Content Placeholder 2"/>
          <p:cNvSpPr>
            <a:spLocks noGrp="1"/>
          </p:cNvSpPr>
          <p:nvPr>
            <p:ph idx="1"/>
          </p:nvPr>
        </p:nvSpPr>
        <p:spPr/>
        <p:txBody>
          <a:bodyPr/>
          <a:lstStyle/>
          <a:p>
            <a:r>
              <a:rPr lang="en-IN" dirty="0" smtClean="0"/>
              <a:t>Why?</a:t>
            </a:r>
          </a:p>
          <a:p>
            <a:pPr lvl="1"/>
            <a:r>
              <a:rPr lang="en-IN" dirty="0"/>
              <a:t>used for maintaining the state of an user.</a:t>
            </a:r>
          </a:p>
          <a:p>
            <a:pPr lvl="1"/>
            <a:r>
              <a:rPr lang="en-IN" dirty="0" smtClean="0"/>
              <a:t>Use case:</a:t>
            </a:r>
          </a:p>
          <a:p>
            <a:pPr lvl="2"/>
            <a:r>
              <a:rPr lang="en-IN" dirty="0" smtClean="0"/>
              <a:t>To store </a:t>
            </a:r>
            <a:r>
              <a:rPr lang="en-IN" dirty="0"/>
              <a:t>page id or page name in the hidden field so that each page can be uniquely identified.</a:t>
            </a:r>
          </a:p>
        </p:txBody>
      </p:sp>
    </p:spTree>
    <p:extLst>
      <p:ext uri="{BB962C8B-B14F-4D97-AF65-F5344CB8AC3E}">
        <p14:creationId xmlns:p14="http://schemas.microsoft.com/office/powerpoint/2010/main" val="18517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it better than cookie</a:t>
            </a:r>
            <a:endParaRPr lang="en-IN" dirty="0"/>
          </a:p>
        </p:txBody>
      </p:sp>
      <p:sp>
        <p:nvSpPr>
          <p:cNvPr id="3" name="Content Placeholder 2"/>
          <p:cNvSpPr>
            <a:spLocks noGrp="1"/>
          </p:cNvSpPr>
          <p:nvPr>
            <p:ph idx="1"/>
          </p:nvPr>
        </p:nvSpPr>
        <p:spPr/>
        <p:txBody>
          <a:bodyPr/>
          <a:lstStyle/>
          <a:p>
            <a:r>
              <a:rPr lang="en-IN" dirty="0" smtClean="0"/>
              <a:t>Advantages:</a:t>
            </a:r>
          </a:p>
          <a:p>
            <a:pPr lvl="1"/>
            <a:r>
              <a:rPr lang="en-IN" dirty="0" smtClean="0"/>
              <a:t>Cookie can be disabled but not field.</a:t>
            </a:r>
          </a:p>
          <a:p>
            <a:r>
              <a:rPr lang="en-IN" dirty="0" smtClean="0"/>
              <a:t>Disadvantages:</a:t>
            </a:r>
          </a:p>
          <a:p>
            <a:pPr lvl="2"/>
            <a:r>
              <a:rPr lang="en-IN" dirty="0" smtClean="0"/>
              <a:t>Maintained at server side</a:t>
            </a:r>
          </a:p>
          <a:p>
            <a:pPr lvl="2"/>
            <a:r>
              <a:rPr lang="en-IN" dirty="0" smtClean="0"/>
              <a:t>Extra information submission is required</a:t>
            </a:r>
          </a:p>
          <a:p>
            <a:pPr lvl="2"/>
            <a:endParaRPr lang="en-IN" dirty="0" smtClean="0"/>
          </a:p>
        </p:txBody>
      </p:sp>
      <p:pic>
        <p:nvPicPr>
          <p:cNvPr id="4" name="Picture 3"/>
          <p:cNvPicPr>
            <a:picLocks noChangeAspect="1"/>
          </p:cNvPicPr>
          <p:nvPr/>
        </p:nvPicPr>
        <p:blipFill>
          <a:blip r:embed="rId2"/>
          <a:stretch>
            <a:fillRect/>
          </a:stretch>
        </p:blipFill>
        <p:spPr>
          <a:xfrm>
            <a:off x="1845940" y="3429000"/>
            <a:ext cx="6866215" cy="3116850"/>
          </a:xfrm>
          <a:prstGeom prst="rect">
            <a:avLst/>
          </a:prstGeom>
        </p:spPr>
      </p:pic>
    </p:spTree>
    <p:extLst>
      <p:ext uri="{BB962C8B-B14F-4D97-AF65-F5344CB8AC3E}">
        <p14:creationId xmlns:p14="http://schemas.microsoft.com/office/powerpoint/2010/main" val="286746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writing</a:t>
            </a:r>
            <a:endParaRPr lang="en-IN" dirty="0"/>
          </a:p>
        </p:txBody>
      </p:sp>
      <p:sp>
        <p:nvSpPr>
          <p:cNvPr id="3" name="Content Placeholder 2"/>
          <p:cNvSpPr>
            <a:spLocks noGrp="1"/>
          </p:cNvSpPr>
          <p:nvPr>
            <p:ph idx="1"/>
          </p:nvPr>
        </p:nvSpPr>
        <p:spPr/>
        <p:txBody>
          <a:bodyPr/>
          <a:lstStyle/>
          <a:p>
            <a:r>
              <a:rPr lang="en-IN" dirty="0"/>
              <a:t>In URL rewriting, we append a token or identifier to the URL of the next Servlet or the next resource</a:t>
            </a:r>
            <a:r>
              <a:rPr lang="en-IN" dirty="0" smtClean="0"/>
              <a:t>.</a:t>
            </a:r>
          </a:p>
          <a:p>
            <a:r>
              <a:rPr lang="en-IN" dirty="0"/>
              <a:t>Advantage of URL Rewriting</a:t>
            </a:r>
          </a:p>
          <a:p>
            <a:pPr lvl="1"/>
            <a:r>
              <a:rPr lang="en-IN" dirty="0"/>
              <a:t>It will always work whether cookie is disabled or not (browser independent).</a:t>
            </a:r>
          </a:p>
          <a:p>
            <a:pPr lvl="1"/>
            <a:r>
              <a:rPr lang="en-IN" dirty="0"/>
              <a:t>Extra form submission is not required on each pages.</a:t>
            </a:r>
          </a:p>
          <a:p>
            <a:r>
              <a:rPr lang="en-IN" dirty="0"/>
              <a:t>Disadvantage of URL Rewriting</a:t>
            </a:r>
          </a:p>
          <a:p>
            <a:pPr lvl="1"/>
            <a:r>
              <a:rPr lang="en-IN" dirty="0"/>
              <a:t>It will work only with links.</a:t>
            </a:r>
          </a:p>
          <a:p>
            <a:pPr lvl="1"/>
            <a:r>
              <a:rPr lang="en-IN" dirty="0"/>
              <a:t>It can send Only textual information.</a:t>
            </a:r>
          </a:p>
          <a:p>
            <a:endParaRPr lang="en-IN" dirty="0"/>
          </a:p>
        </p:txBody>
      </p:sp>
      <p:pic>
        <p:nvPicPr>
          <p:cNvPr id="4" name="Picture 3"/>
          <p:cNvPicPr>
            <a:picLocks noChangeAspect="1"/>
          </p:cNvPicPr>
          <p:nvPr/>
        </p:nvPicPr>
        <p:blipFill>
          <a:blip r:embed="rId2"/>
          <a:stretch>
            <a:fillRect/>
          </a:stretch>
        </p:blipFill>
        <p:spPr>
          <a:xfrm>
            <a:off x="6598468" y="4077072"/>
            <a:ext cx="5273497" cy="2530059"/>
          </a:xfrm>
          <a:prstGeom prst="rect">
            <a:avLst/>
          </a:prstGeom>
        </p:spPr>
      </p:pic>
    </p:spTree>
    <p:extLst>
      <p:ext uri="{BB962C8B-B14F-4D97-AF65-F5344CB8AC3E}">
        <p14:creationId xmlns:p14="http://schemas.microsoft.com/office/powerpoint/2010/main" val="119135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HttpSession</a:t>
            </a:r>
            <a:endParaRPr lang="en-IN" dirty="0"/>
          </a:p>
        </p:txBody>
      </p:sp>
      <p:sp>
        <p:nvSpPr>
          <p:cNvPr id="3" name="Content Placeholder 2"/>
          <p:cNvSpPr>
            <a:spLocks noGrp="1"/>
          </p:cNvSpPr>
          <p:nvPr>
            <p:ph idx="1"/>
          </p:nvPr>
        </p:nvSpPr>
        <p:spPr/>
        <p:txBody>
          <a:bodyPr/>
          <a:lstStyle/>
          <a:p>
            <a:r>
              <a:rPr lang="en-IN" dirty="0"/>
              <a:t>The container uses this id to identify the particular </a:t>
            </a:r>
            <a:r>
              <a:rPr lang="en-IN" dirty="0" err="1"/>
              <a:t>user.An</a:t>
            </a:r>
            <a:r>
              <a:rPr lang="en-IN" dirty="0"/>
              <a:t> object of </a:t>
            </a:r>
            <a:r>
              <a:rPr lang="en-IN" dirty="0" err="1"/>
              <a:t>HttpSession</a:t>
            </a:r>
            <a:r>
              <a:rPr lang="en-IN" dirty="0"/>
              <a:t> can be used to perform two tasks:</a:t>
            </a:r>
          </a:p>
          <a:p>
            <a:r>
              <a:rPr lang="en-IN" dirty="0"/>
              <a:t>bind objects</a:t>
            </a:r>
          </a:p>
          <a:p>
            <a:r>
              <a:rPr lang="en-IN"/>
              <a:t>view </a:t>
            </a:r>
            <a:r>
              <a:rPr lang="en-IN" smtClean="0"/>
              <a:t> </a:t>
            </a:r>
            <a:r>
              <a:rPr lang="en-IN" dirty="0"/>
              <a:t>information about a session, such as the session identifier, creation time, and last accessed time.</a:t>
            </a:r>
          </a:p>
          <a:p>
            <a:endParaRPr lang="en-IN" dirty="0"/>
          </a:p>
        </p:txBody>
      </p:sp>
    </p:spTree>
    <p:extLst>
      <p:ext uri="{BB962C8B-B14F-4D97-AF65-F5344CB8AC3E}">
        <p14:creationId xmlns:p14="http://schemas.microsoft.com/office/powerpoint/2010/main" val="29918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a Session object?</a:t>
            </a:r>
            <a:endParaRPr lang="en-IN" dirty="0"/>
          </a:p>
        </p:txBody>
      </p:sp>
      <p:sp>
        <p:nvSpPr>
          <p:cNvPr id="3" name="Content Placeholder 2"/>
          <p:cNvSpPr>
            <a:spLocks noGrp="1"/>
          </p:cNvSpPr>
          <p:nvPr>
            <p:ph idx="1"/>
          </p:nvPr>
        </p:nvSpPr>
        <p:spPr/>
        <p:txBody>
          <a:bodyPr>
            <a:normAutofit fontScale="92500" lnSpcReduction="10000"/>
          </a:bodyPr>
          <a:lstStyle/>
          <a:p>
            <a:r>
              <a:rPr lang="en-IN" b="1" dirty="0">
                <a:solidFill>
                  <a:schemeClr val="accent1">
                    <a:lumMod val="60000"/>
                    <a:lumOff val="40000"/>
                  </a:schemeClr>
                </a:solidFill>
              </a:rPr>
              <a:t>public </a:t>
            </a:r>
            <a:r>
              <a:rPr lang="en-IN" b="1" dirty="0" err="1">
                <a:solidFill>
                  <a:schemeClr val="accent1">
                    <a:lumMod val="60000"/>
                    <a:lumOff val="40000"/>
                  </a:schemeClr>
                </a:solidFill>
              </a:rPr>
              <a:t>HttpSession</a:t>
            </a:r>
            <a:r>
              <a:rPr lang="en-IN" b="1" dirty="0">
                <a:solidFill>
                  <a:schemeClr val="accent1">
                    <a:lumMod val="60000"/>
                    <a:lumOff val="40000"/>
                  </a:schemeClr>
                </a:solidFill>
              </a:rPr>
              <a:t> </a:t>
            </a:r>
            <a:r>
              <a:rPr lang="en-IN" b="1" dirty="0" err="1">
                <a:solidFill>
                  <a:schemeClr val="accent1">
                    <a:lumMod val="60000"/>
                    <a:lumOff val="40000"/>
                  </a:schemeClr>
                </a:solidFill>
              </a:rPr>
              <a:t>getSession</a:t>
            </a:r>
            <a:r>
              <a:rPr lang="en-IN" b="1" dirty="0">
                <a:solidFill>
                  <a:schemeClr val="accent1">
                    <a:lumMod val="60000"/>
                    <a:lumOff val="40000"/>
                  </a:schemeClr>
                </a:solidFill>
              </a:rPr>
              <a:t>():</a:t>
            </a:r>
            <a:r>
              <a:rPr lang="en-IN" dirty="0"/>
              <a:t>Returns the current session associated with this request, or if the request does not have a session, creates one.</a:t>
            </a:r>
          </a:p>
          <a:p>
            <a:r>
              <a:rPr lang="en-IN" b="1" dirty="0">
                <a:solidFill>
                  <a:schemeClr val="accent1">
                    <a:lumMod val="60000"/>
                    <a:lumOff val="40000"/>
                  </a:schemeClr>
                </a:solidFill>
              </a:rPr>
              <a:t>public </a:t>
            </a:r>
            <a:r>
              <a:rPr lang="en-IN" b="1" dirty="0" err="1">
                <a:solidFill>
                  <a:schemeClr val="accent1">
                    <a:lumMod val="60000"/>
                    <a:lumOff val="40000"/>
                  </a:schemeClr>
                </a:solidFill>
              </a:rPr>
              <a:t>HttpSession</a:t>
            </a:r>
            <a:r>
              <a:rPr lang="en-IN" b="1" dirty="0">
                <a:solidFill>
                  <a:schemeClr val="accent1">
                    <a:lumMod val="60000"/>
                    <a:lumOff val="40000"/>
                  </a:schemeClr>
                </a:solidFill>
              </a:rPr>
              <a:t> </a:t>
            </a:r>
            <a:r>
              <a:rPr lang="en-IN" b="1" dirty="0" err="1">
                <a:solidFill>
                  <a:schemeClr val="accent1">
                    <a:lumMod val="60000"/>
                    <a:lumOff val="40000"/>
                  </a:schemeClr>
                </a:solidFill>
              </a:rPr>
              <a:t>getSession</a:t>
            </a:r>
            <a:r>
              <a:rPr lang="en-IN" b="1" dirty="0">
                <a:solidFill>
                  <a:schemeClr val="accent1">
                    <a:lumMod val="60000"/>
                    <a:lumOff val="40000"/>
                  </a:schemeClr>
                </a:solidFill>
              </a:rPr>
              <a:t>(</a:t>
            </a:r>
            <a:r>
              <a:rPr lang="en-IN" b="1" dirty="0" err="1">
                <a:solidFill>
                  <a:schemeClr val="accent1">
                    <a:lumMod val="60000"/>
                    <a:lumOff val="40000"/>
                  </a:schemeClr>
                </a:solidFill>
              </a:rPr>
              <a:t>boolean</a:t>
            </a:r>
            <a:r>
              <a:rPr lang="en-IN" b="1" dirty="0">
                <a:solidFill>
                  <a:schemeClr val="accent1">
                    <a:lumMod val="60000"/>
                    <a:lumOff val="40000"/>
                  </a:schemeClr>
                </a:solidFill>
              </a:rPr>
              <a:t> create):</a:t>
            </a:r>
            <a:r>
              <a:rPr lang="en-IN" dirty="0"/>
              <a:t>Returns the current </a:t>
            </a:r>
            <a:r>
              <a:rPr lang="en-IN" dirty="0" err="1"/>
              <a:t>HttpSession</a:t>
            </a:r>
            <a:r>
              <a:rPr lang="en-IN" dirty="0"/>
              <a:t> associated with this request or, if there is no current session and create is true, returns a new session.</a:t>
            </a:r>
          </a:p>
          <a:p>
            <a:r>
              <a:rPr lang="en-IN" b="1" dirty="0">
                <a:solidFill>
                  <a:schemeClr val="accent1">
                    <a:lumMod val="60000"/>
                    <a:lumOff val="40000"/>
                  </a:schemeClr>
                </a:solidFill>
              </a:rPr>
              <a:t>public String </a:t>
            </a:r>
            <a:r>
              <a:rPr lang="en-IN" b="1" dirty="0" err="1">
                <a:solidFill>
                  <a:schemeClr val="accent1">
                    <a:lumMod val="60000"/>
                    <a:lumOff val="40000"/>
                  </a:schemeClr>
                </a:solidFill>
              </a:rPr>
              <a:t>getId</a:t>
            </a:r>
            <a:r>
              <a:rPr lang="en-IN" b="1" dirty="0">
                <a:solidFill>
                  <a:schemeClr val="accent1">
                    <a:lumMod val="60000"/>
                    <a:lumOff val="40000"/>
                  </a:schemeClr>
                </a:solidFill>
              </a:rPr>
              <a:t>()</a:t>
            </a:r>
            <a:r>
              <a:rPr lang="en-IN" b="1" dirty="0"/>
              <a:t>:</a:t>
            </a:r>
            <a:r>
              <a:rPr lang="en-IN" dirty="0"/>
              <a:t>Returns a string containing the unique identifier value.</a:t>
            </a:r>
          </a:p>
          <a:p>
            <a:r>
              <a:rPr lang="en-IN" b="1" dirty="0">
                <a:solidFill>
                  <a:schemeClr val="accent1">
                    <a:lumMod val="60000"/>
                    <a:lumOff val="40000"/>
                  </a:schemeClr>
                </a:solidFill>
              </a:rPr>
              <a:t>public long </a:t>
            </a:r>
            <a:r>
              <a:rPr lang="en-IN" b="1" dirty="0" err="1">
                <a:solidFill>
                  <a:schemeClr val="accent1">
                    <a:lumMod val="60000"/>
                    <a:lumOff val="40000"/>
                  </a:schemeClr>
                </a:solidFill>
              </a:rPr>
              <a:t>getCreationTime</a:t>
            </a:r>
            <a:r>
              <a:rPr lang="en-IN" b="1" dirty="0">
                <a:solidFill>
                  <a:schemeClr val="accent1">
                    <a:lumMod val="60000"/>
                    <a:lumOff val="40000"/>
                  </a:schemeClr>
                </a:solidFill>
              </a:rPr>
              <a:t>():</a:t>
            </a:r>
            <a:r>
              <a:rPr lang="en-IN" dirty="0"/>
              <a:t>Returns the time when this session was created, measured in milliseconds since midnight January 1, 1970 GMT.</a:t>
            </a:r>
          </a:p>
          <a:p>
            <a:r>
              <a:rPr lang="en-IN" b="1" dirty="0">
                <a:solidFill>
                  <a:schemeClr val="accent1">
                    <a:lumMod val="60000"/>
                    <a:lumOff val="40000"/>
                  </a:schemeClr>
                </a:solidFill>
              </a:rPr>
              <a:t>public long </a:t>
            </a:r>
            <a:r>
              <a:rPr lang="en-IN" b="1" dirty="0" err="1">
                <a:solidFill>
                  <a:schemeClr val="accent1">
                    <a:lumMod val="60000"/>
                    <a:lumOff val="40000"/>
                  </a:schemeClr>
                </a:solidFill>
              </a:rPr>
              <a:t>getLastAccessedTime</a:t>
            </a:r>
            <a:r>
              <a:rPr lang="en-IN" b="1" dirty="0">
                <a:solidFill>
                  <a:schemeClr val="accent1">
                    <a:lumMod val="60000"/>
                    <a:lumOff val="40000"/>
                  </a:schemeClr>
                </a:solidFill>
              </a:rPr>
              <a:t>():</a:t>
            </a:r>
            <a:r>
              <a:rPr lang="en-IN" dirty="0"/>
              <a:t>Returns the last time the client sent a request associated with this session, as the number of milliseconds since midnight January 1, 1970 GMT.</a:t>
            </a:r>
          </a:p>
          <a:p>
            <a:r>
              <a:rPr lang="en-IN" b="1" dirty="0">
                <a:solidFill>
                  <a:schemeClr val="accent1">
                    <a:lumMod val="60000"/>
                    <a:lumOff val="40000"/>
                  </a:schemeClr>
                </a:solidFill>
              </a:rPr>
              <a:t>public void invalidate():</a:t>
            </a:r>
            <a:r>
              <a:rPr lang="en-IN" dirty="0"/>
              <a:t>Invalidates this session then unbinds any objects bound to it.</a:t>
            </a:r>
          </a:p>
          <a:p>
            <a:endParaRPr lang="en-IN" dirty="0"/>
          </a:p>
        </p:txBody>
      </p:sp>
    </p:spTree>
    <p:extLst>
      <p:ext uri="{BB962C8B-B14F-4D97-AF65-F5344CB8AC3E}">
        <p14:creationId xmlns:p14="http://schemas.microsoft.com/office/powerpoint/2010/main" val="9829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Exception Handling</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The</a:t>
            </a:r>
            <a:r>
              <a:rPr lang="en-IN" dirty="0"/>
              <a:t> </a:t>
            </a:r>
            <a:r>
              <a:rPr lang="en-IN" b="1" dirty="0"/>
              <a:t>deployment descriptor</a:t>
            </a:r>
            <a:r>
              <a:rPr lang="en-IN" dirty="0"/>
              <a:t> file just needs to be configured to handle the exceptions/errors thrown by a servlet</a:t>
            </a:r>
            <a:r>
              <a:rPr lang="en-IN" dirty="0" smtClean="0"/>
              <a:t>.</a:t>
            </a:r>
          </a:p>
          <a:p>
            <a:r>
              <a:rPr lang="en-IN" dirty="0"/>
              <a:t>The &lt;error-page&gt; element used to specify the invocation of servlets in response to certain exceptions or HTTP status codes. The following elements are used within an &lt;error-page&gt; element to handle error or exception:</a:t>
            </a:r>
          </a:p>
          <a:p>
            <a:endParaRPr lang="en-IN" dirty="0"/>
          </a:p>
          <a:p>
            <a:r>
              <a:rPr lang="en-IN" dirty="0">
                <a:solidFill>
                  <a:srgbClr val="FF0000"/>
                </a:solidFill>
              </a:rPr>
              <a:t>&lt;error-code&gt; </a:t>
            </a:r>
            <a:r>
              <a:rPr lang="en-IN" dirty="0"/>
              <a:t>- used to specify a valid HTTP error code. For example, 404, 403, 500, etc.</a:t>
            </a:r>
          </a:p>
          <a:p>
            <a:r>
              <a:rPr lang="en-IN" dirty="0">
                <a:solidFill>
                  <a:srgbClr val="FF0000"/>
                </a:solidFill>
              </a:rPr>
              <a:t>&lt;exception-type&gt; </a:t>
            </a:r>
            <a:r>
              <a:rPr lang="en-IN" dirty="0"/>
              <a:t>- used to specify a fully-qualified class name of a Java exception type. For example, </a:t>
            </a:r>
            <a:r>
              <a:rPr lang="en-IN" dirty="0" err="1"/>
              <a:t>javax.servlet.ServletException,java.io.IOException</a:t>
            </a:r>
            <a:r>
              <a:rPr lang="en-IN" dirty="0"/>
              <a:t>, </a:t>
            </a:r>
            <a:r>
              <a:rPr lang="en-IN" dirty="0" err="1"/>
              <a:t>java.lang.RuntimeException</a:t>
            </a:r>
            <a:r>
              <a:rPr lang="en-IN" dirty="0"/>
              <a:t>, etc.</a:t>
            </a:r>
          </a:p>
          <a:p>
            <a:r>
              <a:rPr lang="en-IN" dirty="0">
                <a:solidFill>
                  <a:srgbClr val="FF0000"/>
                </a:solidFill>
              </a:rPr>
              <a:t>&lt;location&gt; </a:t>
            </a:r>
            <a:r>
              <a:rPr lang="en-IN" dirty="0"/>
              <a:t>- used to specify the location of the resource which is displayed to the user in case of an error. This might be a servlet, an HTML page, a JSP page, or something else</a:t>
            </a:r>
          </a:p>
        </p:txBody>
      </p:sp>
    </p:spTree>
    <p:extLst>
      <p:ext uri="{BB962C8B-B14F-4D97-AF65-F5344CB8AC3E}">
        <p14:creationId xmlns:p14="http://schemas.microsoft.com/office/powerpoint/2010/main" val="166609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Tier 1 </a:t>
            </a:r>
            <a:endParaRPr lang="en-IN" dirty="0"/>
          </a:p>
        </p:txBody>
      </p:sp>
      <p:sp>
        <p:nvSpPr>
          <p:cNvPr id="3" name="Content Placeholder 2"/>
          <p:cNvSpPr>
            <a:spLocks noGrp="1"/>
          </p:cNvSpPr>
          <p:nvPr>
            <p:ph idx="1"/>
          </p:nvPr>
        </p:nvSpPr>
        <p:spPr/>
        <p:txBody>
          <a:bodyPr/>
          <a:lstStyle/>
          <a:p>
            <a:r>
              <a:rPr lang="en-IN" dirty="0"/>
              <a:t>In the 1-tier architecture, all client/server configuration setting, user interface environment, data logic, and </a:t>
            </a:r>
            <a:r>
              <a:rPr lang="en-IN" dirty="0" smtClean="0"/>
              <a:t>business logic are </a:t>
            </a:r>
            <a:r>
              <a:rPr lang="en-IN" dirty="0"/>
              <a:t>existed on the same system. </a:t>
            </a:r>
            <a:endParaRPr lang="en-IN" dirty="0" smtClean="0"/>
          </a:p>
          <a:p>
            <a:r>
              <a:rPr lang="en-IN" dirty="0"/>
              <a:t>These types of services are reliable but it is very difficult tasks to handle because they contain all data in different variance, which are allotted the replication of entire work. </a:t>
            </a:r>
          </a:p>
        </p:txBody>
      </p:sp>
      <p:pic>
        <p:nvPicPr>
          <p:cNvPr id="4" name="Picture 3"/>
          <p:cNvPicPr>
            <a:picLocks noChangeAspect="1"/>
          </p:cNvPicPr>
          <p:nvPr/>
        </p:nvPicPr>
        <p:blipFill>
          <a:blip r:embed="rId2"/>
          <a:stretch>
            <a:fillRect/>
          </a:stretch>
        </p:blipFill>
        <p:spPr>
          <a:xfrm>
            <a:off x="3934172" y="3644281"/>
            <a:ext cx="3246401" cy="2804403"/>
          </a:xfrm>
          <a:prstGeom prst="rect">
            <a:avLst/>
          </a:prstGeom>
        </p:spPr>
      </p:pic>
    </p:spTree>
    <p:extLst>
      <p:ext uri="{BB962C8B-B14F-4D97-AF65-F5344CB8AC3E}">
        <p14:creationId xmlns:p14="http://schemas.microsoft.com/office/powerpoint/2010/main" val="11247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Request Attributes for Errors/Exceptions:</a:t>
            </a:r>
            <a:endParaRPr lang="en-IN" dirty="0"/>
          </a:p>
        </p:txBody>
      </p:sp>
      <p:sp>
        <p:nvSpPr>
          <p:cNvPr id="3" name="Content Placeholder 2"/>
          <p:cNvSpPr>
            <a:spLocks noGrp="1"/>
          </p:cNvSpPr>
          <p:nvPr>
            <p:ph idx="1"/>
          </p:nvPr>
        </p:nvSpPr>
        <p:spPr/>
        <p:txBody>
          <a:bodyPr/>
          <a:lstStyle/>
          <a:p>
            <a:r>
              <a:rPr lang="en-IN" dirty="0" err="1"/>
              <a:t>javax.servlet.error.status_code</a:t>
            </a:r>
            <a:endParaRPr lang="en-IN" dirty="0"/>
          </a:p>
          <a:p>
            <a:r>
              <a:rPr lang="en-IN" dirty="0" err="1"/>
              <a:t>javax.servlet.error.servlet_name</a:t>
            </a:r>
            <a:endParaRPr lang="en-IN" dirty="0"/>
          </a:p>
          <a:p>
            <a:r>
              <a:rPr lang="en-IN" dirty="0" err="1"/>
              <a:t>javax.servlet.error.exception</a:t>
            </a:r>
            <a:endParaRPr lang="en-IN" dirty="0"/>
          </a:p>
          <a:p>
            <a:r>
              <a:rPr lang="en-IN" dirty="0" err="1"/>
              <a:t>javax.servlet.error.request_uri</a:t>
            </a:r>
            <a:endParaRPr lang="en-IN" dirty="0"/>
          </a:p>
          <a:p>
            <a:r>
              <a:rPr lang="en-IN" dirty="0" err="1"/>
              <a:t>javax.servlet.error.exception_type</a:t>
            </a:r>
            <a:endParaRPr lang="en-IN" dirty="0"/>
          </a:p>
          <a:p>
            <a:r>
              <a:rPr lang="en-IN" dirty="0" err="1"/>
              <a:t>javax.servlet.error.message</a:t>
            </a:r>
            <a:endParaRPr lang="en-IN"/>
          </a:p>
          <a:p>
            <a:endParaRPr lang="en-IN"/>
          </a:p>
        </p:txBody>
      </p:sp>
    </p:spTree>
    <p:extLst>
      <p:ext uri="{BB962C8B-B14F-4D97-AF65-F5344CB8AC3E}">
        <p14:creationId xmlns:p14="http://schemas.microsoft.com/office/powerpoint/2010/main" val="126416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MVC Design Pattern</a:t>
            </a:r>
            <a:endParaRPr lang="en-IN" dirty="0"/>
          </a:p>
        </p:txBody>
      </p:sp>
      <p:sp>
        <p:nvSpPr>
          <p:cNvPr id="3" name="Content Placeholder 2"/>
          <p:cNvSpPr>
            <a:spLocks noGrp="1"/>
          </p:cNvSpPr>
          <p:nvPr>
            <p:ph idx="1"/>
          </p:nvPr>
        </p:nvSpPr>
        <p:spPr/>
        <p:txBody>
          <a:bodyPr>
            <a:normAutofit lnSpcReduction="10000"/>
          </a:bodyPr>
          <a:lstStyle/>
          <a:p>
            <a:r>
              <a:rPr lang="en-IN" dirty="0" smtClean="0"/>
              <a:t>Model </a:t>
            </a:r>
          </a:p>
          <a:p>
            <a:pPr lvl="1"/>
            <a:r>
              <a:rPr lang="en-IN" dirty="0"/>
              <a:t>Model used to represent the business layer of the application</a:t>
            </a:r>
            <a:r>
              <a:rPr lang="en-IN" dirty="0" smtClean="0"/>
              <a:t>. </a:t>
            </a:r>
          </a:p>
          <a:p>
            <a:pPr lvl="1"/>
            <a:r>
              <a:rPr lang="en-IN" dirty="0" smtClean="0"/>
              <a:t>No UI or presentation.</a:t>
            </a:r>
          </a:p>
          <a:p>
            <a:r>
              <a:rPr lang="en-IN" dirty="0" smtClean="0"/>
              <a:t>View</a:t>
            </a:r>
          </a:p>
          <a:p>
            <a:pPr lvl="1"/>
            <a:r>
              <a:rPr lang="en-IN" dirty="0"/>
              <a:t>The view presents the model’s data to the </a:t>
            </a:r>
            <a:r>
              <a:rPr lang="en-IN" dirty="0" smtClean="0"/>
              <a:t>user.</a:t>
            </a:r>
          </a:p>
          <a:p>
            <a:pPr lvl="1"/>
            <a:r>
              <a:rPr lang="en-IN" dirty="0"/>
              <a:t>The view is a </a:t>
            </a:r>
            <a:r>
              <a:rPr lang="en-IN" i="1" dirty="0"/>
              <a:t>presentation layer</a:t>
            </a:r>
            <a:r>
              <a:rPr lang="en-IN" dirty="0"/>
              <a:t> that represents the user interface. </a:t>
            </a:r>
            <a:endParaRPr lang="en-IN" dirty="0" smtClean="0"/>
          </a:p>
          <a:p>
            <a:pPr lvl="1"/>
            <a:r>
              <a:rPr lang="en-IN" dirty="0"/>
              <a:t>It displays the data fetched from the model layer by the controller and presents the data to the user whenever requests.</a:t>
            </a:r>
            <a:endParaRPr lang="en-IN" dirty="0" smtClean="0"/>
          </a:p>
          <a:p>
            <a:r>
              <a:rPr lang="en-IN" dirty="0" smtClean="0"/>
              <a:t>Controller</a:t>
            </a:r>
          </a:p>
          <a:p>
            <a:pPr lvl="1"/>
            <a:r>
              <a:rPr lang="en-IN" dirty="0"/>
              <a:t>A controller is an intermediary between the model &amp; a view. </a:t>
            </a:r>
            <a:endParaRPr lang="en-IN" dirty="0"/>
          </a:p>
          <a:p>
            <a:pPr lvl="1"/>
            <a:r>
              <a:rPr lang="en-IN" dirty="0"/>
              <a:t>It receives the user requests from the view layer and processes them.</a:t>
            </a:r>
            <a:endParaRPr lang="en-IN" dirty="0" smtClean="0"/>
          </a:p>
          <a:p>
            <a:pPr lvl="1"/>
            <a:endParaRPr lang="en-IN" dirty="0"/>
          </a:p>
        </p:txBody>
      </p:sp>
    </p:spTree>
    <p:extLst>
      <p:ext uri="{BB962C8B-B14F-4D97-AF65-F5344CB8AC3E}">
        <p14:creationId xmlns:p14="http://schemas.microsoft.com/office/powerpoint/2010/main" val="249933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MVC?</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622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solidFill>
                  <a:schemeClr val="accent1">
                    <a:lumMod val="60000"/>
                    <a:lumOff val="40000"/>
                  </a:schemeClr>
                </a:solidFill>
                <a:latin typeface="+mn-lt"/>
                <a:ea typeface="+mn-ea"/>
                <a:cs typeface="+mn-cs"/>
              </a:rPr>
              <a:t>Jackson Library</a:t>
            </a:r>
            <a:endParaRPr lang="en-IN" sz="2200" b="1" dirty="0">
              <a:solidFill>
                <a:schemeClr val="accent1">
                  <a:lumMod val="60000"/>
                  <a:lumOff val="40000"/>
                </a:schemeClr>
              </a:solidFill>
              <a:latin typeface="+mn-lt"/>
              <a:ea typeface="+mn-ea"/>
              <a:cs typeface="+mn-cs"/>
            </a:endParaRPr>
          </a:p>
        </p:txBody>
      </p:sp>
      <p:sp>
        <p:nvSpPr>
          <p:cNvPr id="3" name="Content Placeholder 2"/>
          <p:cNvSpPr>
            <a:spLocks noGrp="1"/>
          </p:cNvSpPr>
          <p:nvPr>
            <p:ph idx="1"/>
          </p:nvPr>
        </p:nvSpPr>
        <p:spPr/>
        <p:txBody>
          <a:bodyPr/>
          <a:lstStyle/>
          <a:p>
            <a:r>
              <a:rPr lang="en-IN" dirty="0"/>
              <a:t>Jackson is a very popular and efficient java based library to serialize or map java objects to JSON and vice versa</a:t>
            </a:r>
            <a:r>
              <a:rPr lang="en-IN" dirty="0" smtClean="0"/>
              <a:t>.</a:t>
            </a:r>
          </a:p>
          <a:p>
            <a:r>
              <a:rPr lang="en-IN" dirty="0"/>
              <a:t>Jackson has been known as "the Java JSON </a:t>
            </a:r>
            <a:r>
              <a:rPr lang="en-IN" dirty="0" smtClean="0"/>
              <a:t>library“.</a:t>
            </a:r>
          </a:p>
          <a:p>
            <a:r>
              <a:rPr lang="en-IN">
                <a:hlinkClick r:id="rId2"/>
              </a:rPr>
              <a:t>https://</a:t>
            </a:r>
            <a:r>
              <a:rPr lang="en-IN" smtClean="0">
                <a:hlinkClick r:id="rId2"/>
              </a:rPr>
              <a:t>attacomsian.com/blog/jackson-write-json-file</a:t>
            </a:r>
            <a:r>
              <a:rPr lang="en-IN" smtClean="0"/>
              <a:t> </a:t>
            </a:r>
            <a:endParaRPr lang="en-IN" dirty="0"/>
          </a:p>
        </p:txBody>
      </p:sp>
    </p:spTree>
    <p:extLst>
      <p:ext uri="{BB962C8B-B14F-4D97-AF65-F5344CB8AC3E}">
        <p14:creationId xmlns:p14="http://schemas.microsoft.com/office/powerpoint/2010/main" val="408974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Tier 2</a:t>
            </a:r>
            <a:endParaRPr lang="en-IN" dirty="0"/>
          </a:p>
        </p:txBody>
      </p:sp>
      <p:sp>
        <p:nvSpPr>
          <p:cNvPr id="3" name="Content Placeholder 2"/>
          <p:cNvSpPr>
            <a:spLocks noGrp="1"/>
          </p:cNvSpPr>
          <p:nvPr>
            <p:ph idx="1"/>
          </p:nvPr>
        </p:nvSpPr>
        <p:spPr/>
        <p:txBody>
          <a:bodyPr/>
          <a:lstStyle/>
          <a:p>
            <a:r>
              <a:rPr lang="en-IN" i="1" dirty="0"/>
              <a:t>fat client thin server </a:t>
            </a:r>
            <a:r>
              <a:rPr lang="en-IN" i="1" dirty="0" smtClean="0"/>
              <a:t>architecture</a:t>
            </a:r>
            <a:r>
              <a:rPr lang="en-IN" dirty="0" smtClean="0"/>
              <a:t>:</a:t>
            </a:r>
          </a:p>
          <a:p>
            <a:pPr lvl="1"/>
            <a:r>
              <a:rPr lang="en-IN" dirty="0" smtClean="0"/>
              <a:t>If </a:t>
            </a:r>
            <a:r>
              <a:rPr lang="en-IN" dirty="0"/>
              <a:t>Business Logic &amp; Data Logic collected at a </a:t>
            </a:r>
            <a:r>
              <a:rPr lang="en-IN" dirty="0" smtClean="0"/>
              <a:t>client-side.</a:t>
            </a:r>
          </a:p>
          <a:p>
            <a:r>
              <a:rPr lang="en-IN" i="1" dirty="0"/>
              <a:t>thin client fat server architecture </a:t>
            </a:r>
            <a:r>
              <a:rPr lang="en-IN" i="1" dirty="0" smtClean="0"/>
              <a:t>: </a:t>
            </a:r>
          </a:p>
          <a:p>
            <a:pPr lvl="1"/>
            <a:r>
              <a:rPr lang="en-IN" dirty="0" smtClean="0"/>
              <a:t>If </a:t>
            </a:r>
            <a:r>
              <a:rPr lang="en-IN" dirty="0"/>
              <a:t>Business Logic &amp; Data Logic handled on the </a:t>
            </a:r>
            <a:r>
              <a:rPr lang="en-IN" dirty="0" smtClean="0"/>
              <a:t>server</a:t>
            </a:r>
          </a:p>
          <a:p>
            <a:pPr marL="231775" lvl="1" indent="0">
              <a:buNone/>
            </a:pPr>
            <a:endParaRPr lang="en-IN" dirty="0"/>
          </a:p>
        </p:txBody>
      </p:sp>
      <p:pic>
        <p:nvPicPr>
          <p:cNvPr id="4" name="Picture 3"/>
          <p:cNvPicPr>
            <a:picLocks noChangeAspect="1"/>
          </p:cNvPicPr>
          <p:nvPr/>
        </p:nvPicPr>
        <p:blipFill>
          <a:blip r:embed="rId2"/>
          <a:stretch>
            <a:fillRect/>
          </a:stretch>
        </p:blipFill>
        <p:spPr>
          <a:xfrm>
            <a:off x="5878388" y="3284984"/>
            <a:ext cx="5425910" cy="2796782"/>
          </a:xfrm>
          <a:prstGeom prst="rect">
            <a:avLst/>
          </a:prstGeom>
        </p:spPr>
      </p:pic>
    </p:spTree>
    <p:extLst>
      <p:ext uri="{BB962C8B-B14F-4D97-AF65-F5344CB8AC3E}">
        <p14:creationId xmlns:p14="http://schemas.microsoft.com/office/powerpoint/2010/main" val="399519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 Tier Architecture</a:t>
            </a:r>
            <a:endParaRPr lang="en-IN" dirty="0"/>
          </a:p>
        </p:txBody>
      </p:sp>
      <p:sp>
        <p:nvSpPr>
          <p:cNvPr id="5" name="Content Placeholder 2"/>
          <p:cNvSpPr>
            <a:spLocks noGrp="1"/>
          </p:cNvSpPr>
          <p:nvPr>
            <p:ph idx="1"/>
          </p:nvPr>
        </p:nvSpPr>
        <p:spPr>
          <a:xfrm>
            <a:off x="1522413" y="1268761"/>
            <a:ext cx="9134391" cy="4751040"/>
          </a:xfrm>
        </p:spPr>
        <p:txBody>
          <a:bodyPr/>
          <a:lstStyle/>
          <a:p>
            <a:r>
              <a:rPr lang="en-IN" dirty="0"/>
              <a:t>The 3 tiers are named the presentation tier, application tier, and data tier. </a:t>
            </a:r>
            <a:endParaRPr lang="en-IN" dirty="0" smtClean="0"/>
          </a:p>
          <a:p>
            <a:r>
              <a:rPr lang="en-IN" dirty="0" smtClean="0"/>
              <a:t>The </a:t>
            </a:r>
            <a:r>
              <a:rPr lang="en-IN" dirty="0"/>
              <a:t>presentation tier is the front end layer and consists of the user interface</a:t>
            </a:r>
            <a:r>
              <a:rPr lang="en-IN" dirty="0" smtClean="0"/>
              <a:t>.</a:t>
            </a:r>
          </a:p>
          <a:p>
            <a:r>
              <a:rPr lang="en-IN" smtClean="0"/>
              <a:t> </a:t>
            </a:r>
            <a:r>
              <a:rPr lang="en-IN" dirty="0"/>
              <a:t>The application tier contains the functional business logic which drives an application’s core capabilities</a:t>
            </a:r>
            <a:r>
              <a:rPr lang="en-IN"/>
              <a:t>. </a:t>
            </a:r>
            <a:endParaRPr lang="en-IN" smtClean="0"/>
          </a:p>
          <a:p>
            <a:r>
              <a:rPr lang="en-IN" smtClean="0"/>
              <a:t>The </a:t>
            </a:r>
            <a:r>
              <a:rPr lang="en-IN" dirty="0"/>
              <a:t>data tier consists of a database system and the data access layer.</a:t>
            </a:r>
          </a:p>
        </p:txBody>
      </p:sp>
    </p:spTree>
    <p:extLst>
      <p:ext uri="{BB962C8B-B14F-4D97-AF65-F5344CB8AC3E}">
        <p14:creationId xmlns:p14="http://schemas.microsoft.com/office/powerpoint/2010/main" val="8848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Http Protocol</a:t>
            </a:r>
            <a:endParaRPr lang="en-IN" dirty="0"/>
          </a:p>
        </p:txBody>
      </p:sp>
      <p:pic>
        <p:nvPicPr>
          <p:cNvPr id="4" name="Content Placeholder 3"/>
          <p:cNvPicPr>
            <a:picLocks noGrp="1" noChangeAspect="1"/>
          </p:cNvPicPr>
          <p:nvPr>
            <p:ph idx="1"/>
          </p:nvPr>
        </p:nvPicPr>
        <p:blipFill>
          <a:blip r:embed="rId2"/>
          <a:stretch>
            <a:fillRect/>
          </a:stretch>
        </p:blipFill>
        <p:spPr>
          <a:xfrm>
            <a:off x="1341884" y="1076752"/>
            <a:ext cx="9361040" cy="5088552"/>
          </a:xfrm>
          <a:prstGeom prst="rect">
            <a:avLst/>
          </a:prstGeom>
        </p:spPr>
      </p:pic>
    </p:spTree>
    <p:extLst>
      <p:ext uri="{BB962C8B-B14F-4D97-AF65-F5344CB8AC3E}">
        <p14:creationId xmlns:p14="http://schemas.microsoft.com/office/powerpoint/2010/main" val="316295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Common HTTP Methods</a:t>
            </a:r>
            <a:endParaRPr lang="en-IN" dirty="0"/>
          </a:p>
        </p:txBody>
      </p:sp>
      <p:pic>
        <p:nvPicPr>
          <p:cNvPr id="4" name="Content Placeholder 3"/>
          <p:cNvPicPr>
            <a:picLocks noGrp="1" noChangeAspect="1"/>
          </p:cNvPicPr>
          <p:nvPr>
            <p:ph idx="1"/>
          </p:nvPr>
        </p:nvPicPr>
        <p:blipFill rotWithShape="1">
          <a:blip r:embed="rId2"/>
          <a:srcRect b="33310"/>
          <a:stretch/>
        </p:blipFill>
        <p:spPr>
          <a:xfrm>
            <a:off x="1845940" y="1268413"/>
            <a:ext cx="8208911" cy="3168699"/>
          </a:xfrm>
          <a:prstGeom prst="rect">
            <a:avLst/>
          </a:prstGeom>
        </p:spPr>
      </p:pic>
    </p:spTree>
    <p:extLst>
      <p:ext uri="{BB962C8B-B14F-4D97-AF65-F5344CB8AC3E}">
        <p14:creationId xmlns:p14="http://schemas.microsoft.com/office/powerpoint/2010/main" val="35120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Vs Post</a:t>
            </a:r>
            <a:endParaRPr lang="en-IN" dirty="0"/>
          </a:p>
        </p:txBody>
      </p:sp>
      <p:pic>
        <p:nvPicPr>
          <p:cNvPr id="4" name="Content Placeholder 3"/>
          <p:cNvPicPr>
            <a:picLocks noGrp="1" noChangeAspect="1"/>
          </p:cNvPicPr>
          <p:nvPr>
            <p:ph idx="1"/>
          </p:nvPr>
        </p:nvPicPr>
        <p:blipFill>
          <a:blip r:embed="rId2"/>
          <a:stretch>
            <a:fillRect/>
          </a:stretch>
        </p:blipFill>
        <p:spPr>
          <a:xfrm>
            <a:off x="117748" y="1052736"/>
            <a:ext cx="5112568" cy="2659610"/>
          </a:xfrm>
          <a:prstGeom prst="rect">
            <a:avLst/>
          </a:prstGeom>
        </p:spPr>
      </p:pic>
      <p:pic>
        <p:nvPicPr>
          <p:cNvPr id="5" name="Picture 4"/>
          <p:cNvPicPr>
            <a:picLocks noChangeAspect="1"/>
          </p:cNvPicPr>
          <p:nvPr/>
        </p:nvPicPr>
        <p:blipFill>
          <a:blip r:embed="rId3"/>
          <a:stretch>
            <a:fillRect/>
          </a:stretch>
        </p:blipFill>
        <p:spPr>
          <a:xfrm>
            <a:off x="6094413" y="1045856"/>
            <a:ext cx="5372251" cy="2930937"/>
          </a:xfrm>
          <a:prstGeom prst="rect">
            <a:avLst/>
          </a:prstGeom>
        </p:spPr>
      </p:pic>
      <p:sp>
        <p:nvSpPr>
          <p:cNvPr id="6" name="TextBox 5"/>
          <p:cNvSpPr txBox="1"/>
          <p:nvPr/>
        </p:nvSpPr>
        <p:spPr>
          <a:xfrm>
            <a:off x="117748" y="4149080"/>
            <a:ext cx="5256584" cy="923330"/>
          </a:xfrm>
          <a:prstGeom prst="rect">
            <a:avLst/>
          </a:prstGeom>
          <a:noFill/>
        </p:spPr>
        <p:txBody>
          <a:bodyPr wrap="square" rtlCol="0">
            <a:spAutoFit/>
          </a:bodyPr>
          <a:lstStyle/>
          <a:p>
            <a:pPr marL="342900" indent="-342900">
              <a:buAutoNum type="arabicPeriod"/>
            </a:pPr>
            <a:r>
              <a:rPr lang="en-IN" dirty="0"/>
              <a:t> </a:t>
            </a:r>
            <a:r>
              <a:rPr lang="en-IN" dirty="0" smtClean="0"/>
              <a:t>Limited amount to data can sent .</a:t>
            </a:r>
          </a:p>
          <a:p>
            <a:pPr marL="342900" indent="-342900">
              <a:buAutoNum type="arabicPeriod"/>
            </a:pPr>
            <a:r>
              <a:rPr lang="en-IN" dirty="0" smtClean="0"/>
              <a:t>Not Secured</a:t>
            </a:r>
          </a:p>
          <a:p>
            <a:endParaRPr lang="en-IN" dirty="0" smtClean="0"/>
          </a:p>
        </p:txBody>
      </p:sp>
      <p:sp>
        <p:nvSpPr>
          <p:cNvPr id="7" name="TextBox 6"/>
          <p:cNvSpPr txBox="1"/>
          <p:nvPr/>
        </p:nvSpPr>
        <p:spPr>
          <a:xfrm>
            <a:off x="5734372" y="4077072"/>
            <a:ext cx="5256584" cy="1200329"/>
          </a:xfrm>
          <a:prstGeom prst="rect">
            <a:avLst/>
          </a:prstGeom>
          <a:noFill/>
        </p:spPr>
        <p:txBody>
          <a:bodyPr wrap="square" rtlCol="0">
            <a:spAutoFit/>
          </a:bodyPr>
          <a:lstStyle/>
          <a:p>
            <a:pPr marL="342900" indent="-342900">
              <a:buAutoNum type="arabicPeriod"/>
            </a:pPr>
            <a:r>
              <a:rPr lang="en-IN" dirty="0" smtClean="0"/>
              <a:t>Un</a:t>
            </a:r>
            <a:r>
              <a:rPr lang="en-IN" dirty="0"/>
              <a:t>l</a:t>
            </a:r>
            <a:r>
              <a:rPr lang="en-IN" dirty="0" smtClean="0"/>
              <a:t>imited amount to data can sent .</a:t>
            </a:r>
          </a:p>
          <a:p>
            <a:pPr marL="342900" indent="-342900">
              <a:buAutoNum type="arabicPeriod"/>
            </a:pPr>
            <a:r>
              <a:rPr lang="en-IN" dirty="0" smtClean="0"/>
              <a:t>Secured</a:t>
            </a:r>
          </a:p>
          <a:p>
            <a:pPr marL="342900" indent="-342900">
              <a:buAutoNum type="arabicPeriod"/>
            </a:pPr>
            <a:endParaRPr lang="en-IN" dirty="0" smtClean="0"/>
          </a:p>
          <a:p>
            <a:endParaRPr lang="en-IN" dirty="0" smtClean="0"/>
          </a:p>
        </p:txBody>
      </p:sp>
    </p:spTree>
    <p:extLst>
      <p:ext uri="{BB962C8B-B14F-4D97-AF65-F5344CB8AC3E}">
        <p14:creationId xmlns:p14="http://schemas.microsoft.com/office/powerpoint/2010/main" val="213113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2851</TotalTime>
  <Words>1314</Words>
  <Application>Microsoft Office PowerPoint</Application>
  <PresentationFormat>Custom</PresentationFormat>
  <Paragraphs>238</Paragraphs>
  <Slides>43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Corbel</vt:lpstr>
      <vt:lpstr>Digital Blue Tunnel 16x9</vt:lpstr>
      <vt:lpstr>Servlet</vt:lpstr>
      <vt:lpstr>TOC</vt:lpstr>
      <vt:lpstr>Client and Server Architecture</vt:lpstr>
      <vt:lpstr>Tier 1 </vt:lpstr>
      <vt:lpstr>Tier 2</vt:lpstr>
      <vt:lpstr>3 Tier Architecture</vt:lpstr>
      <vt:lpstr>Http Protocol</vt:lpstr>
      <vt:lpstr>Common HTTP Methods</vt:lpstr>
      <vt:lpstr>Get Vs Post</vt:lpstr>
      <vt:lpstr>Setup Tomcat</vt:lpstr>
      <vt:lpstr>Servlet</vt:lpstr>
      <vt:lpstr>Servlet API</vt:lpstr>
      <vt:lpstr>Servlet API</vt:lpstr>
      <vt:lpstr>Servlet Architecture</vt:lpstr>
      <vt:lpstr>Servlet LifeCycle</vt:lpstr>
      <vt:lpstr>How Web Container Works?</vt:lpstr>
      <vt:lpstr>Ways to Create Servlet</vt:lpstr>
      <vt:lpstr>Hello Servlet</vt:lpstr>
      <vt:lpstr>Web.xml</vt:lpstr>
      <vt:lpstr>welcome-file-list </vt:lpstr>
      <vt:lpstr> &lt;load-on-startup&gt;&lt;/load-on-startup&gt; </vt:lpstr>
      <vt:lpstr>ServletRequest </vt:lpstr>
      <vt:lpstr>Servlet Collaboration</vt:lpstr>
      <vt:lpstr>Servlet Collaboration</vt:lpstr>
      <vt:lpstr>Forward() and SendRedirect()</vt:lpstr>
      <vt:lpstr>ServletConfig vs ServletContext</vt:lpstr>
      <vt:lpstr>Session Management</vt:lpstr>
      <vt:lpstr>Why Session? </vt:lpstr>
      <vt:lpstr>Session Tracking Techniques </vt:lpstr>
      <vt:lpstr>Cookie in Servlet</vt:lpstr>
      <vt:lpstr>How cookie works?</vt:lpstr>
      <vt:lpstr>javax.servlet.http.Cookie </vt:lpstr>
      <vt:lpstr>Cookie</vt:lpstr>
      <vt:lpstr>Hidden Form field</vt:lpstr>
      <vt:lpstr>How it better than cookie</vt:lpstr>
      <vt:lpstr>URL writing</vt:lpstr>
      <vt:lpstr>HttpSession</vt:lpstr>
      <vt:lpstr>How to create a Session object?</vt:lpstr>
      <vt:lpstr>Exception Handling</vt:lpstr>
      <vt:lpstr>Request Attributes for Errors/Exceptions:</vt:lpstr>
      <vt:lpstr>MVC Design Pattern</vt:lpstr>
      <vt:lpstr>Why MVC?</vt:lpstr>
      <vt:lpstr>Jackson Library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Microsoft account</cp:lastModifiedBy>
  <cp:revision>237</cp:revision>
  <dcterms:created xsi:type="dcterms:W3CDTF">2020-07-01T17:29:47Z</dcterms:created>
  <dcterms:modified xsi:type="dcterms:W3CDTF">2021-06-17T12:59:07Z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